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82" r:id="rId2"/>
  </p:sldMasterIdLst>
  <p:notesMasterIdLst>
    <p:notesMasterId r:id="rId21"/>
  </p:notesMasterIdLst>
  <p:sldIdLst>
    <p:sldId id="841" r:id="rId3"/>
    <p:sldId id="9831" r:id="rId4"/>
    <p:sldId id="9833" r:id="rId5"/>
    <p:sldId id="843" r:id="rId6"/>
    <p:sldId id="741" r:id="rId7"/>
    <p:sldId id="437" r:id="rId8"/>
    <p:sldId id="438" r:id="rId9"/>
    <p:sldId id="439" r:id="rId10"/>
    <p:sldId id="795" r:id="rId11"/>
    <p:sldId id="796" r:id="rId12"/>
    <p:sldId id="743" r:id="rId13"/>
    <p:sldId id="777" r:id="rId14"/>
    <p:sldId id="717" r:id="rId15"/>
    <p:sldId id="410" r:id="rId16"/>
    <p:sldId id="9830" r:id="rId17"/>
    <p:sldId id="9834" r:id="rId18"/>
    <p:sldId id="9835" r:id="rId19"/>
    <p:sldId id="855"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styanax Kanakakis" initials="" lastIdx="3" clrIdx="0"/>
  <p:cmAuthor id="7" name="Mandy Chessell" initials="MC" lastIdx="16" clrIdx="7"/>
  <p:cmAuthor id="1" name="Christopher Ferris" initials="" lastIdx="6" clrIdx="1"/>
  <p:cmAuthor id="2" name="Brian Behlendorf" initials="" lastIdx="4" clrIdx="2"/>
  <p:cmAuthor id="3" name="Greg Wallace" initials="" lastIdx="10" clrIdx="3"/>
  <p:cmAuthor id="4" name="Travin Keith" initials="" lastIdx="10" clrIdx="4"/>
  <p:cmAuthor id="5" name="Anonymous" initials="" lastIdx="1" clrIdx="5"/>
  <p:cmAuthor id="6" name="Dan O'Prey" initials="" lastIdx="6" clrIdx="6"/>
</p:cmAuthorLst>
</file>

<file path=ppt/presProps.xml><?xml version="1.0" encoding="utf-8"?>
<p:presentationPr xmlns:a="http://schemas.openxmlformats.org/drawingml/2006/main" xmlns:r="http://schemas.openxmlformats.org/officeDocument/2006/relationships" xmlns:p="http://schemas.openxmlformats.org/presentationml/2006/main">
  <p:showPr loop="1" showNarration="1">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CCDE"/>
    <a:srgbClr val="FFB7FF"/>
    <a:srgbClr val="FEFFB3"/>
    <a:srgbClr val="FF9933"/>
    <a:srgbClr val="595959"/>
    <a:srgbClr val="F6F6F6"/>
    <a:srgbClr val="000000"/>
    <a:srgbClr val="CDCDCD"/>
    <a:srgbClr val="959595"/>
    <a:srgbClr val="F7F7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A1D5F9-AFFA-401E-AC10-454C56AC4A86}">
  <a:tblStyle styleId="{28A1D5F9-AFFA-401E-AC10-454C56AC4A86}"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561" autoAdjust="0"/>
    <p:restoredTop sz="92984" autoAdjust="0"/>
  </p:normalViewPr>
  <p:slideViewPr>
    <p:cSldViewPr snapToGrid="0" snapToObjects="1">
      <p:cViewPr varScale="1">
        <p:scale>
          <a:sx n="110" d="100"/>
          <a:sy n="110" d="100"/>
        </p:scale>
        <p:origin x="168" y="1160"/>
      </p:cViewPr>
      <p:guideLst>
        <p:guide orient="horz" pos="1620"/>
        <p:guide pos="2880"/>
      </p:guideLst>
    </p:cSldViewPr>
  </p:slideViewPr>
  <p:notesTextViewPr>
    <p:cViewPr>
      <p:scale>
        <a:sx n="1" d="1"/>
        <a:sy n="1" d="1"/>
      </p:scale>
      <p:origin x="0" y="0"/>
    </p:cViewPr>
  </p:notesTextViewPr>
  <p:sorterViewPr>
    <p:cViewPr>
      <p:scale>
        <a:sx n="82" d="100"/>
        <a:sy n="82" d="100"/>
      </p:scale>
      <p:origin x="0" y="307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commentAuthors" Target="commentAuthor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1pPr>
            <a:lvl2pPr marL="457200" marR="0" lvl="1"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2pPr>
            <a:lvl3pPr marL="914400" marR="0" lvl="2"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3pPr>
            <a:lvl4pPr marL="1371600" marR="0" lvl="3"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4pPr>
            <a:lvl5pPr marL="1828800" marR="0" lvl="4"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5pPr>
            <a:lvl6pPr marL="2286000" marR="0" lvl="5"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6pPr>
            <a:lvl7pPr marL="2743200" marR="0" lvl="6"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7pPr>
            <a:lvl8pPr marL="3200400" marR="0" lvl="7"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8pPr>
            <a:lvl9pPr marL="3657600" marR="0" lvl="8" indent="0" algn="l" rtl="0">
              <a:spcBef>
                <a:spcPts val="0"/>
              </a:spcBef>
              <a:buClr>
                <a:schemeClr val="dk1"/>
              </a:buClr>
              <a:buFont typeface="Arial"/>
              <a:buNone/>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591801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xfrm>
            <a:off x="457200" y="720725"/>
            <a:ext cx="6400800" cy="360045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6386"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r>
              <a:rPr lang="en-GB">
                <a:latin typeface="Calibri" charset="0"/>
              </a:rPr>
              <a:t>AUTOMATED – Metadata is created by application at the same as the data is created in a standard manner easily consumable for all with necessary permissions</a:t>
            </a:r>
          </a:p>
          <a:p>
            <a:r>
              <a:rPr lang="en-GB">
                <a:latin typeface="Calibri" charset="0"/>
              </a:rPr>
              <a:t>Device that took the picture / name of picture / settings picture was taken at / location geo tag of picture etc – all automatic – all done at creation of data time</a:t>
            </a:r>
          </a:p>
        </p:txBody>
      </p:sp>
      <p:sp>
        <p:nvSpPr>
          <p:cNvPr id="16387"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1800">
                <a:solidFill>
                  <a:srgbClr val="000000"/>
                </a:solidFill>
                <a:latin typeface="Gill Sans" charset="0"/>
                <a:ea typeface="ヒラギノ角ゴ ProN W3" charset="0"/>
                <a:cs typeface="ヒラギノ角ゴ ProN W3" charset="0"/>
                <a:sym typeface="Gill Sans" charset="0"/>
              </a:defRPr>
            </a:lvl1pPr>
            <a:lvl2pPr marL="785372" indent="-302066">
              <a:defRPr sz="11800">
                <a:solidFill>
                  <a:srgbClr val="000000"/>
                </a:solidFill>
                <a:latin typeface="Gill Sans" charset="0"/>
                <a:ea typeface="ヒラギノ角ゴ ProN W3" charset="0"/>
                <a:cs typeface="ヒラギノ角ゴ ProN W3" charset="0"/>
                <a:sym typeface="Gill Sans" charset="0"/>
              </a:defRPr>
            </a:lvl2pPr>
            <a:lvl3pPr marL="1208265" indent="-241653">
              <a:defRPr sz="11800">
                <a:solidFill>
                  <a:srgbClr val="000000"/>
                </a:solidFill>
                <a:latin typeface="Gill Sans" charset="0"/>
                <a:ea typeface="ヒラギノ角ゴ ProN W3" charset="0"/>
                <a:cs typeface="ヒラギノ角ゴ ProN W3" charset="0"/>
                <a:sym typeface="Gill Sans" charset="0"/>
              </a:defRPr>
            </a:lvl3pPr>
            <a:lvl4pPr marL="1691571" indent="-241653">
              <a:defRPr sz="11800">
                <a:solidFill>
                  <a:srgbClr val="000000"/>
                </a:solidFill>
                <a:latin typeface="Gill Sans" charset="0"/>
                <a:ea typeface="ヒラギノ角ゴ ProN W3" charset="0"/>
                <a:cs typeface="ヒラギノ角ゴ ProN W3" charset="0"/>
                <a:sym typeface="Gill Sans" charset="0"/>
              </a:defRPr>
            </a:lvl4pPr>
            <a:lvl5pPr marL="2174878" indent="-241653">
              <a:defRPr sz="11800">
                <a:solidFill>
                  <a:srgbClr val="000000"/>
                </a:solidFill>
                <a:latin typeface="Gill Sans" charset="0"/>
                <a:ea typeface="ヒラギノ角ゴ ProN W3" charset="0"/>
                <a:cs typeface="ヒラギノ角ゴ ProN W3" charset="0"/>
                <a:sym typeface="Gill Sans" charset="0"/>
              </a:defRPr>
            </a:lvl5pPr>
            <a:lvl6pPr marL="2658184"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6pPr>
            <a:lvl7pPr marL="3141490"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7pPr>
            <a:lvl8pPr marL="3624796"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8pPr>
            <a:lvl9pPr marL="4108102" indent="-241653" eaLnBrk="0" fontAlgn="base" hangingPunct="0">
              <a:spcBef>
                <a:spcPct val="0"/>
              </a:spcBef>
              <a:spcAft>
                <a:spcPct val="0"/>
              </a:spcAft>
              <a:defRPr sz="11800">
                <a:solidFill>
                  <a:srgbClr val="000000"/>
                </a:solidFill>
                <a:latin typeface="Gill Sans" charset="0"/>
                <a:ea typeface="ヒラギノ角ゴ ProN W3" charset="0"/>
                <a:cs typeface="ヒラギノ角ゴ ProN W3" charset="0"/>
                <a:sym typeface="Gill Sans" charset="0"/>
              </a:defRPr>
            </a:lvl9pPr>
          </a:lstStyle>
          <a:p>
            <a:fld id="{35B95E78-EF2A-3D41-AD0E-E0C65D2DF675}" type="slidenum">
              <a:rPr lang="en-US" sz="1300"/>
              <a:pPr/>
              <a:t>7</a:t>
            </a:fld>
            <a:endParaRPr lang="en-US" sz="1300"/>
          </a:p>
        </p:txBody>
      </p:sp>
    </p:spTree>
    <p:extLst>
      <p:ext uri="{BB962C8B-B14F-4D97-AF65-F5344CB8AC3E}">
        <p14:creationId xmlns:p14="http://schemas.microsoft.com/office/powerpoint/2010/main" val="6892401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Slide Image Placeholder 1">
            <a:extLst>
              <a:ext uri="{FF2B5EF4-FFF2-40B4-BE49-F238E27FC236}">
                <a16:creationId xmlns:a16="http://schemas.microsoft.com/office/drawing/2014/main" id="{491C094D-8592-904F-B5DE-DD9F26CA1F14}"/>
              </a:ext>
            </a:extLst>
          </p:cNvPr>
          <p:cNvSpPr>
            <a:spLocks noGrp="1" noRot="1" noChangeAspect="1"/>
          </p:cNvSpPr>
          <p:nvPr>
            <p:ph type="sldImg"/>
          </p:nvPr>
        </p:nvSpPr>
        <p:spPr>
          <a:xfrm>
            <a:off x="381000" y="685800"/>
            <a:ext cx="6096000" cy="3429000"/>
          </a:xfrm>
          <a:ln/>
        </p:spPr>
      </p:sp>
      <p:sp>
        <p:nvSpPr>
          <p:cNvPr id="18434" name="Notes Placeholder 2">
            <a:extLst>
              <a:ext uri="{FF2B5EF4-FFF2-40B4-BE49-F238E27FC236}">
                <a16:creationId xmlns:a16="http://schemas.microsoft.com/office/drawing/2014/main" id="{42FEBA83-5E85-374A-95FF-30C1F5F7D353}"/>
              </a:ext>
            </a:extLst>
          </p:cNvPr>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altLang="en-US">
              <a:latin typeface="Arial" panose="020B0604020202020204" pitchFamily="34" charset="0"/>
              <a:cs typeface="ＭＳ Ｐゴシック" panose="020B0600070205080204" pitchFamily="34" charset="-128"/>
            </a:endParaRPr>
          </a:p>
        </p:txBody>
      </p:sp>
      <p:sp>
        <p:nvSpPr>
          <p:cNvPr id="18435" name="Slide Number Placeholder 3">
            <a:extLst>
              <a:ext uri="{FF2B5EF4-FFF2-40B4-BE49-F238E27FC236}">
                <a16:creationId xmlns:a16="http://schemas.microsoft.com/office/drawing/2014/main" id="{2AE711BB-5E1F-3E45-9668-F8E384A08760}"/>
              </a:ext>
            </a:extLst>
          </p:cNvPr>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defTabSz="966788"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defTabSz="966788"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defTabSz="966788"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defTabSz="966788"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defTabSz="966788"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defTabSz="966788"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defTabSz="966788"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defTabSz="966788"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fld id="{16AF0F37-A3D1-204E-B4D2-1A68CF66BF9B}" type="slidenum">
              <a:rPr lang="en-US" altLang="en-US" sz="1300"/>
              <a:pPr eaLnBrk="1" hangingPunct="1"/>
              <a:t>11</a:t>
            </a:fld>
            <a:endParaRPr lang="en-US" altLang="en-US" sz="1300"/>
          </a:p>
        </p:txBody>
      </p:sp>
    </p:spTree>
    <p:extLst>
      <p:ext uri="{BB962C8B-B14F-4D97-AF65-F5344CB8AC3E}">
        <p14:creationId xmlns:p14="http://schemas.microsoft.com/office/powerpoint/2010/main" val="33993563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p:cNvSpPr>
            <a:spLocks noGrp="1" noRot="1" noChangeAspec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4754"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atin typeface="Calibri" charset="0"/>
              <a:ea typeface="MS PGothic" charset="0"/>
              <a:cs typeface="MS PGothic" charset="0"/>
            </a:endParaRPr>
          </a:p>
        </p:txBody>
      </p:sp>
      <p:sp>
        <p:nvSpPr>
          <p:cNvPr id="74755"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defTabSz="455613" eaLnBrk="1" fontAlgn="base" hangingPunct="1">
              <a:spcBef>
                <a:spcPct val="0"/>
              </a:spcBef>
              <a:spcAft>
                <a:spcPct val="0"/>
              </a:spcAft>
            </a:pPr>
            <a:fld id="{AAC19C13-DA02-BA47-894E-C1D8943A6549}" type="slidenum">
              <a:rPr lang="en-US" sz="1200">
                <a:ea typeface="MS PGothic" charset="0"/>
                <a:cs typeface="MS PGothic" charset="0"/>
              </a:rPr>
              <a:pPr defTabSz="455613" eaLnBrk="1" fontAlgn="base" hangingPunct="1">
                <a:spcBef>
                  <a:spcPct val="0"/>
                </a:spcBef>
                <a:spcAft>
                  <a:spcPct val="0"/>
                </a:spcAft>
              </a:pPr>
              <a:t>14</a:t>
            </a:fld>
            <a:endParaRPr lang="en-US" sz="1200">
              <a:ea typeface="MS PGothic" charset="0"/>
              <a:cs typeface="MS PGothic" charset="0"/>
            </a:endParaRPr>
          </a:p>
        </p:txBody>
      </p:sp>
    </p:spTree>
    <p:extLst>
      <p:ext uri="{BB962C8B-B14F-4D97-AF65-F5344CB8AC3E}">
        <p14:creationId xmlns:p14="http://schemas.microsoft.com/office/powerpoint/2010/main" val="385301876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 Id="rId5" Type="http://schemas.openxmlformats.org/officeDocument/2006/relationships/image" Target="../media/image8.png"/><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Shape 11"/>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t="38467"/>
          <a:stretch/>
        </p:blipFill>
        <p:spPr>
          <a:xfrm>
            <a:off x="0" y="1393373"/>
            <a:ext cx="9144000" cy="3750128"/>
          </a:xfrm>
          <a:prstGeom prst="rect">
            <a:avLst/>
          </a:prstGeom>
        </p:spPr>
      </p:pic>
      <p:sp>
        <p:nvSpPr>
          <p:cNvPr id="16" name="Shape 10"/>
          <p:cNvSpPr/>
          <p:nvPr userDrawn="1"/>
        </p:nvSpPr>
        <p:spPr>
          <a:xfrm rot="10800000" flipH="1">
            <a:off x="0" y="-2"/>
            <a:ext cx="9144000" cy="1393374"/>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9823"/>
            <a:ext cx="1011335" cy="631748"/>
          </a:xfrm>
          <a:prstGeom prst="rect">
            <a:avLst/>
          </a:prstGeom>
        </p:spPr>
      </p:pic>
      <p:sp>
        <p:nvSpPr>
          <p:cNvPr id="13" name="Shape 10"/>
          <p:cNvSpPr/>
          <p:nvPr userDrawn="1"/>
        </p:nvSpPr>
        <p:spPr>
          <a:xfrm rot="10800000" flipH="1">
            <a:off x="0" y="4978036"/>
            <a:ext cx="9144000" cy="165463"/>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 name="Text Placeholder 4"/>
          <p:cNvSpPr>
            <a:spLocks noGrp="1"/>
          </p:cNvSpPr>
          <p:nvPr>
            <p:ph type="body" sz="quarter" idx="10" hasCustomPrompt="1"/>
          </p:nvPr>
        </p:nvSpPr>
        <p:spPr>
          <a:xfrm>
            <a:off x="328762" y="3215062"/>
            <a:ext cx="3987599" cy="691998"/>
          </a:xfrm>
        </p:spPr>
        <p:txBody>
          <a:bodyPr/>
          <a:lstStyle>
            <a:lvl1pPr>
              <a:lnSpc>
                <a:spcPct val="100000"/>
              </a:lnSpc>
              <a:spcAft>
                <a:spcPts val="0"/>
              </a:spcAft>
              <a:defRPr sz="1700" baseline="0"/>
            </a:lvl1pPr>
          </a:lstStyle>
          <a:p>
            <a:pPr lvl="0"/>
            <a:r>
              <a:rPr lang="en-US" dirty="0"/>
              <a:t>Name</a:t>
            </a:r>
          </a:p>
          <a:p>
            <a:pPr lvl="0"/>
            <a:r>
              <a:rPr lang="en-US" dirty="0"/>
              <a:t>Title</a:t>
            </a:r>
          </a:p>
        </p:txBody>
      </p:sp>
      <p:sp>
        <p:nvSpPr>
          <p:cNvPr id="25" name="Text Placeholder 2"/>
          <p:cNvSpPr>
            <a:spLocks noGrp="1"/>
          </p:cNvSpPr>
          <p:nvPr>
            <p:ph type="body" sz="quarter" idx="11" hasCustomPrompt="1"/>
          </p:nvPr>
        </p:nvSpPr>
        <p:spPr>
          <a:xfrm>
            <a:off x="328613" y="4042786"/>
            <a:ext cx="3987800" cy="452265"/>
          </a:xfrm>
        </p:spPr>
        <p:txBody>
          <a:bodyPr/>
          <a:lstStyle/>
          <a:p>
            <a:pPr lvl="0"/>
            <a:r>
              <a:rPr lang="en-US" dirty="0"/>
              <a:t>Date</a:t>
            </a:r>
          </a:p>
        </p:txBody>
      </p:sp>
      <p:sp>
        <p:nvSpPr>
          <p:cNvPr id="27" name="Shape 15"/>
          <p:cNvSpPr txBox="1">
            <a:spLocks noGrp="1"/>
          </p:cNvSpPr>
          <p:nvPr>
            <p:ph type="title" hasCustomPrompt="1"/>
          </p:nvPr>
        </p:nvSpPr>
        <p:spPr>
          <a:xfrm>
            <a:off x="328345" y="1876358"/>
            <a:ext cx="6464342"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none">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p>
        </p:txBody>
      </p:sp>
      <p:pic>
        <p:nvPicPr>
          <p:cNvPr id="9" name="Picture 8" descr="Screen Shot 2018-08-17 at 14.46.50.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27725" y="443874"/>
            <a:ext cx="1395971" cy="616824"/>
          </a:xfrm>
          <a:prstGeom prst="rect">
            <a:avLst/>
          </a:prstGeom>
        </p:spPr>
      </p:pic>
      <p:sp>
        <p:nvSpPr>
          <p:cNvPr id="10" name="Shape 8">
            <a:extLst>
              <a:ext uri="{FF2B5EF4-FFF2-40B4-BE49-F238E27FC236}">
                <a16:creationId xmlns:a16="http://schemas.microsoft.com/office/drawing/2014/main" id="{30782772-9EE8-BC4D-B671-350F57E8184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972270356"/>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S Cover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B39B560-3B8A-2E42-9933-82876E9B412A}"/>
              </a:ext>
            </a:extLst>
          </p:cNvPr>
          <p:cNvPicPr>
            <a:picLocks noChangeAspect="1"/>
          </p:cNvPicPr>
          <p:nvPr userDrawn="1"/>
        </p:nvPicPr>
        <p:blipFill>
          <a:blip r:embed="rId2"/>
          <a:stretch>
            <a:fillRect/>
          </a:stretch>
        </p:blipFill>
        <p:spPr>
          <a:xfrm>
            <a:off x="0" y="1255"/>
            <a:ext cx="9144000" cy="5140990"/>
          </a:xfrm>
          <a:prstGeom prst="rect">
            <a:avLst/>
          </a:prstGeom>
        </p:spPr>
      </p:pic>
      <p:sp>
        <p:nvSpPr>
          <p:cNvPr id="4" name="Title 3"/>
          <p:cNvSpPr>
            <a:spLocks noGrp="1"/>
          </p:cNvSpPr>
          <p:nvPr>
            <p:ph type="title"/>
          </p:nvPr>
        </p:nvSpPr>
        <p:spPr>
          <a:xfrm>
            <a:off x="367553" y="824752"/>
            <a:ext cx="6320118" cy="3272119"/>
          </a:xfrm>
        </p:spPr>
        <p:txBody>
          <a:bodyPr/>
          <a:lstStyle>
            <a:lvl1pPr>
              <a:lnSpc>
                <a:spcPct val="90000"/>
              </a:lnSpc>
              <a:defRPr sz="2600" b="0">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364156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bulle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7"/>
            <a:ext cx="8686800" cy="86430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9" name="Text Placeholder 8"/>
          <p:cNvSpPr>
            <a:spLocks noGrp="1"/>
          </p:cNvSpPr>
          <p:nvPr>
            <p:ph type="body" sz="quarter" idx="14" hasCustomPrompt="1"/>
          </p:nvPr>
        </p:nvSpPr>
        <p:spPr>
          <a:xfrm>
            <a:off x="228601" y="1136650"/>
            <a:ext cx="8686800" cy="3562350"/>
          </a:xfrm>
        </p:spPr>
        <p:txBody>
          <a:bodyPr/>
          <a:lstStyle>
            <a:lvl1pPr marL="285750" marR="0" indent="-285750" algn="l" defTabSz="457200" rtl="0" eaLnBrk="1" fontAlgn="auto" latinLnBrk="0" hangingPunct="1">
              <a:lnSpc>
                <a:spcPct val="100000"/>
              </a:lnSpc>
              <a:spcBef>
                <a:spcPts val="1100"/>
              </a:spcBef>
              <a:spcAft>
                <a:spcPts val="0"/>
              </a:spcAft>
              <a:buClrTx/>
              <a:buSzTx/>
              <a:buFont typeface=".AppleSystemUIFont" charset="-120"/>
              <a:buChar char="−"/>
              <a:tabLst/>
              <a:defRPr/>
            </a:lvl1pPr>
          </a:lstStyle>
          <a:p>
            <a:pPr marL="0" marR="0" lvl="0" indent="0" algn="l" defTabSz="457200" rtl="0" eaLnBrk="1" fontAlgn="auto" latinLnBrk="0" hangingPunct="1">
              <a:lnSpc>
                <a:spcPct val="100000"/>
              </a:lnSpc>
              <a:spcBef>
                <a:spcPts val="1100"/>
              </a:spcBef>
              <a:spcAft>
                <a:spcPts val="0"/>
              </a:spcAft>
              <a:buClrTx/>
              <a:buSzTx/>
              <a:tabLst/>
              <a:defRPr/>
            </a:pPr>
            <a:r>
              <a:rPr lang="en-US" dirty="0"/>
              <a:t> 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316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3916198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IBM Cloud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39347939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363680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8686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3949"/>
            <a:ext cx="8686800" cy="3496566"/>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1357243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3"/>
            <a:ext cx="4114800" cy="846582"/>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3949"/>
            <a:ext cx="4114800" cy="3496566"/>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15343792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25824023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33395869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701162"/>
            <a:ext cx="4114800" cy="403836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701162"/>
            <a:ext cx="4114800" cy="3992344"/>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8686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498424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Shape 11"/>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t="15605"/>
          <a:stretch/>
        </p:blipFill>
        <p:spPr>
          <a:xfrm>
            <a:off x="0" y="0"/>
            <a:ext cx="9144000" cy="5143500"/>
          </a:xfrm>
          <a:prstGeom prst="rect">
            <a:avLst/>
          </a:prstGeom>
        </p:spPr>
      </p:pic>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42996" y="535880"/>
            <a:ext cx="1011335" cy="631748"/>
          </a:xfrm>
          <a:prstGeom prst="rect">
            <a:avLst/>
          </a:prstGeom>
        </p:spPr>
      </p:pic>
      <p:sp>
        <p:nvSpPr>
          <p:cNvPr id="16" name="Shape 10"/>
          <p:cNvSpPr/>
          <p:nvPr userDrawn="1"/>
        </p:nvSpPr>
        <p:spPr>
          <a:xfrm rot="10800000" flipH="1">
            <a:off x="0" y="4984398"/>
            <a:ext cx="9144000" cy="159102"/>
          </a:xfrm>
          <a:prstGeom prst="rect">
            <a:avLst/>
          </a:prstGeom>
          <a:solidFill>
            <a:srgbClr val="6DCCDE"/>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6" name="Shape 15"/>
          <p:cNvSpPr txBox="1">
            <a:spLocks noGrp="1"/>
          </p:cNvSpPr>
          <p:nvPr>
            <p:ph type="title" hasCustomPrompt="1"/>
          </p:nvPr>
        </p:nvSpPr>
        <p:spPr>
          <a:xfrm>
            <a:off x="328344" y="1876358"/>
            <a:ext cx="8118191" cy="1283281"/>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3600" b="0" i="0" u="none" strike="noStrike" cap="small">
                <a:solidFill>
                  <a:schemeClr val="dk2"/>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Title</a:t>
            </a:r>
            <a:endParaRPr dirty="0"/>
          </a:p>
        </p:txBody>
      </p:sp>
      <p:pic>
        <p:nvPicPr>
          <p:cNvPr id="7" name="Picture 6" descr="Screen Shot 2018-08-17 at 14.46.50.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427725" y="443874"/>
            <a:ext cx="1395971" cy="616824"/>
          </a:xfrm>
          <a:prstGeom prst="rect">
            <a:avLst/>
          </a:prstGeom>
        </p:spPr>
      </p:pic>
      <p:sp>
        <p:nvSpPr>
          <p:cNvPr id="8" name="Shape 8">
            <a:extLst>
              <a:ext uri="{FF2B5EF4-FFF2-40B4-BE49-F238E27FC236}">
                <a16:creationId xmlns:a16="http://schemas.microsoft.com/office/drawing/2014/main" id="{63848344-E58E-1C48-89A1-C7DC8AFDE558}"/>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2218161665"/>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369864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18616"/>
            <a:ext cx="4114800" cy="3564510"/>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6"/>
            <a:ext cx="4114800" cy="3564509"/>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648899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Content Placeholder 5"/>
          <p:cNvSpPr>
            <a:spLocks noGrp="1"/>
          </p:cNvSpPr>
          <p:nvPr>
            <p:ph sz="quarter" idx="12"/>
          </p:nvPr>
        </p:nvSpPr>
        <p:spPr>
          <a:xfrm>
            <a:off x="228600" y="1056894"/>
            <a:ext cx="4114800" cy="3626231"/>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056894"/>
            <a:ext cx="4114800" cy="3626231"/>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6089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8686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9"/>
            <a:ext cx="8686800" cy="204978"/>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18616"/>
            <a:ext cx="1828800" cy="3564508"/>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6"/>
          </p:nvPr>
        </p:nvSpPr>
        <p:spPr>
          <a:xfrm>
            <a:off x="7086600" y="1118616"/>
            <a:ext cx="1828800" cy="3564508"/>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943064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123950"/>
            <a:ext cx="4114800" cy="3559175"/>
          </a:xfrm>
        </p:spPr>
        <p:txBody>
          <a:bodyPr/>
          <a:lstStyle>
            <a:lvl1pPr>
              <a:defRPr sz="1600"/>
            </a:lvl1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052815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4"/>
          </p:nvPr>
        </p:nvSpPr>
        <p:spPr>
          <a:xfrm>
            <a:off x="228600" y="1123950"/>
            <a:ext cx="1828800" cy="3559174"/>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7"/>
          <p:cNvSpPr>
            <a:spLocks noGrp="1"/>
          </p:cNvSpPr>
          <p:nvPr>
            <p:ph type="body" sz="quarter" idx="15"/>
          </p:nvPr>
        </p:nvSpPr>
        <p:spPr>
          <a:xfrm>
            <a:off x="2514600" y="1123950"/>
            <a:ext cx="1828800" cy="3559174"/>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505319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123950"/>
            <a:ext cx="4114800" cy="3475482"/>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23950"/>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8686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123950"/>
            <a:ext cx="1828800" cy="347477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06547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123954"/>
            <a:ext cx="4114800" cy="3475477"/>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4800600" y="1123954"/>
            <a:ext cx="4114800" cy="3475477"/>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502164"/>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96034877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25245461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3749648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bove) + content (1-colum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200" y="1088135"/>
            <a:ext cx="8541385" cy="3560115"/>
          </a:xfrm>
        </p:spPr>
        <p:txBody>
          <a:bodyPr/>
          <a:lstStyle>
            <a:lvl1pPr marL="285750" indent="-285750">
              <a:buClr>
                <a:schemeClr val="accent6">
                  <a:lumMod val="50000"/>
                </a:schemeClr>
              </a:buClr>
              <a:buFont typeface="Wingdings" pitchFamily="2" charset="2"/>
              <a:buChar char="§"/>
              <a:defRPr>
                <a:solidFill>
                  <a:schemeClr val="accent6">
                    <a:lumMod val="50000"/>
                  </a:schemeClr>
                </a:solidFill>
              </a:defRPr>
            </a:lvl1pPr>
            <a:lvl2pPr marL="742950" indent="-285750">
              <a:buClr>
                <a:schemeClr val="accent6">
                  <a:lumMod val="50000"/>
                </a:schemeClr>
              </a:buClr>
              <a:buFont typeface="Wingdings" pitchFamily="2" charset="2"/>
              <a:buChar char="§"/>
              <a:defRPr>
                <a:solidFill>
                  <a:schemeClr val="accent6">
                    <a:lumMod val="50000"/>
                  </a:schemeClr>
                </a:solidFill>
              </a:defRPr>
            </a:lvl2pPr>
            <a:lvl3pPr marL="1200150" indent="-285750">
              <a:buClr>
                <a:schemeClr val="accent6">
                  <a:lumMod val="50000"/>
                </a:schemeClr>
              </a:buClr>
              <a:buFont typeface="Wingdings" pitchFamily="2" charset="2"/>
              <a:buChar char="§"/>
              <a:defRPr>
                <a:solidFill>
                  <a:schemeClr val="accent6">
                    <a:lumMod val="50000"/>
                  </a:schemeClr>
                </a:solidFill>
              </a:defRPr>
            </a:lvl3pPr>
            <a:lvl4pPr marL="1657350" indent="-285750">
              <a:buClr>
                <a:schemeClr val="accent6">
                  <a:lumMod val="50000"/>
                </a:schemeClr>
              </a:buClr>
              <a:buFont typeface="Wingdings" pitchFamily="2" charset="2"/>
              <a:buChar char="§"/>
              <a:defRPr>
                <a:solidFill>
                  <a:schemeClr val="accent6">
                    <a:lumMod val="50000"/>
                  </a:schemeClr>
                </a:solidFill>
              </a:defRPr>
            </a:lvl4pPr>
            <a:lvl5pPr marL="2114550" indent="-285750">
              <a:buClr>
                <a:schemeClr val="accent6">
                  <a:lumMod val="50000"/>
                </a:schemeClr>
              </a:buClr>
              <a:buFont typeface="Wingdings" pitchFamily="2" charset="2"/>
              <a:buChar char="§"/>
              <a:defRPr>
                <a:solidFill>
                  <a:schemeClr val="accent6">
                    <a:lumMod val="50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Title 6"/>
          <p:cNvSpPr>
            <a:spLocks noGrp="1"/>
          </p:cNvSpPr>
          <p:nvPr>
            <p:ph type="title"/>
          </p:nvPr>
        </p:nvSpPr>
        <p:spPr>
          <a:xfrm>
            <a:off x="359200" y="144708"/>
            <a:ext cx="4474777" cy="859023"/>
          </a:xfrm>
          <a:prstGeom prst="rect">
            <a:avLst/>
          </a:prstGeom>
        </p:spPr>
        <p:txBody>
          <a:bodyPr>
            <a:normAutofit/>
          </a:bodyPr>
          <a:lstStyle>
            <a:lvl1pPr>
              <a:defRPr sz="2400"/>
            </a:lvl1pPr>
          </a:lstStyle>
          <a:p>
            <a:r>
              <a:rPr lang="en-US" noProof="0"/>
              <a:t>Click to edit Master title style</a:t>
            </a:r>
          </a:p>
        </p:txBody>
      </p:sp>
      <p:sp>
        <p:nvSpPr>
          <p:cNvPr id="8" name="Rectangle 7"/>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hape 9">
            <a:extLst>
              <a:ext uri="{FF2B5EF4-FFF2-40B4-BE49-F238E27FC236}">
                <a16:creationId xmlns:a16="http://schemas.microsoft.com/office/drawing/2014/main" id="{89CCB5E2-86B7-DF4F-95FF-16227AB8F676}"/>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1" name="Shape 8">
            <a:extLst>
              <a:ext uri="{FF2B5EF4-FFF2-40B4-BE49-F238E27FC236}">
                <a16:creationId xmlns:a16="http://schemas.microsoft.com/office/drawing/2014/main" id="{EE930199-1DB9-E040-9099-9A8B2D5601A9}"/>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63171603"/>
      </p:ext>
    </p:extLst>
  </p:cSld>
  <p:clrMapOvr>
    <a:masterClrMapping/>
  </p:clrMapOvr>
  <p:transition spd="med">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12" name="Text Placeholder 11"/>
          <p:cNvSpPr>
            <a:spLocks noGrp="1"/>
          </p:cNvSpPr>
          <p:nvPr>
            <p:ph type="body" sz="quarter" idx="13"/>
          </p:nvPr>
        </p:nvSpPr>
        <p:spPr>
          <a:xfrm>
            <a:off x="228600" y="192024"/>
            <a:ext cx="4114800" cy="511308"/>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123955"/>
            <a:ext cx="4114800" cy="3462056"/>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24040606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78823046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38008647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675440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409112698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IBM Cloud / DOC ID / Month XX, 2017 / © 2017 IBM Corporation</a:t>
            </a:r>
            <a:endParaRPr lang="en-US"/>
          </a:p>
        </p:txBody>
      </p:sp>
    </p:spTree>
    <p:extLst>
      <p:ext uri="{BB962C8B-B14F-4D97-AF65-F5344CB8AC3E}">
        <p14:creationId xmlns:p14="http://schemas.microsoft.com/office/powerpoint/2010/main" val="36780952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23955"/>
            <a:ext cx="1828800" cy="3474770"/>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2144499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7"/>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23954"/>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p:nvPr>
        </p:nvSpPr>
        <p:spPr>
          <a:xfrm>
            <a:off x="2514600" y="1123954"/>
            <a:ext cx="6400800" cy="33670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612799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23954"/>
            <a:ext cx="1828800" cy="3446933"/>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5992539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23954"/>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284939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59200" y="280673"/>
            <a:ext cx="8473099" cy="572699"/>
          </a:xfrm>
          <a:prstGeom prst="rect">
            <a:avLst/>
          </a:prstGeom>
        </p:spPr>
        <p:txBody>
          <a:bodyPr>
            <a:normAutofit/>
          </a:bodyPr>
          <a:lstStyle>
            <a:lvl1pPr>
              <a:defRPr sz="2400"/>
            </a:lvl1pPr>
          </a:lstStyle>
          <a:p>
            <a:r>
              <a:rPr lang="en-US"/>
              <a:t>Click to edit Master title style</a:t>
            </a:r>
          </a:p>
        </p:txBody>
      </p:sp>
      <p:sp>
        <p:nvSpPr>
          <p:cNvPr id="3" name="Content Placeholder 2"/>
          <p:cNvSpPr>
            <a:spLocks noGrp="1"/>
          </p:cNvSpPr>
          <p:nvPr>
            <p:ph idx="1"/>
          </p:nvPr>
        </p:nvSpPr>
        <p:spPr>
          <a:xfrm>
            <a:off x="359200" y="965874"/>
            <a:ext cx="8473100" cy="3603001"/>
          </a:xfrm>
        </p:spPr>
        <p:txBody>
          <a:bodyPr/>
          <a:lstStyle>
            <a:lvl1pPr marL="285750" indent="-285750">
              <a:spcAft>
                <a:spcPts val="600"/>
              </a:spcAft>
              <a:buClr>
                <a:schemeClr val="accent6">
                  <a:lumMod val="75000"/>
                </a:schemeClr>
              </a:buClr>
              <a:buFont typeface="Wingdings" pitchFamily="2" charset="2"/>
              <a:buChar char="§"/>
              <a:defRPr>
                <a:solidFill>
                  <a:schemeClr val="accent6">
                    <a:lumMod val="50000"/>
                  </a:schemeClr>
                </a:solidFill>
              </a:defRPr>
            </a:lvl1pPr>
            <a:lvl2pPr marL="742950" indent="-285750">
              <a:spcAft>
                <a:spcPts val="600"/>
              </a:spcAft>
              <a:buClr>
                <a:schemeClr val="accent6">
                  <a:lumMod val="75000"/>
                </a:schemeClr>
              </a:buClr>
              <a:buFont typeface="Wingdings" pitchFamily="2" charset="2"/>
              <a:buChar char="§"/>
              <a:defRPr>
                <a:solidFill>
                  <a:schemeClr val="accent6">
                    <a:lumMod val="50000"/>
                  </a:schemeClr>
                </a:solidFill>
              </a:defRPr>
            </a:lvl2pPr>
            <a:lvl3pPr marL="1200150" indent="-285750">
              <a:spcAft>
                <a:spcPts val="600"/>
              </a:spcAft>
              <a:buClr>
                <a:schemeClr val="accent6">
                  <a:lumMod val="75000"/>
                </a:schemeClr>
              </a:buClr>
              <a:buFont typeface="Wingdings" pitchFamily="2" charset="2"/>
              <a:buChar char="§"/>
              <a:defRPr>
                <a:solidFill>
                  <a:schemeClr val="accent6">
                    <a:lumMod val="50000"/>
                  </a:schemeClr>
                </a:solidFill>
              </a:defRPr>
            </a:lvl3pPr>
            <a:lvl4pPr marL="1657350" indent="-285750">
              <a:spcAft>
                <a:spcPts val="600"/>
              </a:spcAft>
              <a:buClr>
                <a:schemeClr val="accent6">
                  <a:lumMod val="75000"/>
                </a:schemeClr>
              </a:buClr>
              <a:buFont typeface="Wingdings" pitchFamily="2" charset="2"/>
              <a:buChar char="§"/>
              <a:defRPr>
                <a:solidFill>
                  <a:schemeClr val="accent6">
                    <a:lumMod val="50000"/>
                  </a:schemeClr>
                </a:solidFill>
              </a:defRPr>
            </a:lvl4pPr>
            <a:lvl5pPr marL="2114550" indent="-285750">
              <a:spcAft>
                <a:spcPts val="600"/>
              </a:spcAft>
              <a:buClr>
                <a:schemeClr val="accent6">
                  <a:lumMod val="75000"/>
                </a:schemeClr>
              </a:buClr>
              <a:buFont typeface="Wingdings" pitchFamily="2" charset="2"/>
              <a:buChar char="§"/>
              <a:defRPr>
                <a:solidFill>
                  <a:schemeClr val="accent6">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hape 9">
            <a:extLst>
              <a:ext uri="{FF2B5EF4-FFF2-40B4-BE49-F238E27FC236}">
                <a16:creationId xmlns:a16="http://schemas.microsoft.com/office/drawing/2014/main" id="{54F62638-0F6C-9E44-ABE3-F347A745845A}"/>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7" name="Shape 8">
            <a:extLst>
              <a:ext uri="{FF2B5EF4-FFF2-40B4-BE49-F238E27FC236}">
                <a16:creationId xmlns:a16="http://schemas.microsoft.com/office/drawing/2014/main" id="{7E1EFA56-B995-2E4A-ADBD-A8A9FD43691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450876990"/>
      </p:ext>
    </p:extLst>
  </p:cSld>
  <p:clrMapOvr>
    <a:masterClrMapping/>
  </p:clrMapOvr>
  <p:transition spd="med">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31"/>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7" name="Text Placeholder 6"/>
          <p:cNvSpPr>
            <a:spLocks noGrp="1"/>
          </p:cNvSpPr>
          <p:nvPr>
            <p:ph type="body" sz="quarter" idx="12"/>
          </p:nvPr>
        </p:nvSpPr>
        <p:spPr>
          <a:xfrm>
            <a:off x="228600" y="1123954"/>
            <a:ext cx="1828800" cy="3475477"/>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3954"/>
            <a:ext cx="1828800" cy="3457190"/>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123953"/>
            <a:ext cx="4215008" cy="3423439"/>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02727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9026008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Tree>
    <p:extLst>
      <p:ext uri="{BB962C8B-B14F-4D97-AF65-F5344CB8AC3E}">
        <p14:creationId xmlns:p14="http://schemas.microsoft.com/office/powerpoint/2010/main" val="181932289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864882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8686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9192064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IBM Cloud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231687664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Slide Number Placeholder 6">
            <a:extLst>
              <a:ext uri="{FF2B5EF4-FFF2-40B4-BE49-F238E27FC236}">
                <a16:creationId xmlns:a16="http://schemas.microsoft.com/office/drawing/2014/main" id="{2044A63B-FE1C-4770-8B75-53E6DA97D597}"/>
              </a:ext>
            </a:extLst>
          </p:cNvPr>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4" name="Footer Placeholder 8">
            <a:extLst>
              <a:ext uri="{FF2B5EF4-FFF2-40B4-BE49-F238E27FC236}">
                <a16:creationId xmlns:a16="http://schemas.microsoft.com/office/drawing/2014/main" id="{6FB990B8-5C37-4054-BCD4-9D6488E33F92}"/>
              </a:ext>
            </a:extLst>
          </p:cNvPr>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dirty="0"/>
              <a:t>IBM Cloud / © 2019 IBM Corporation</a:t>
            </a:r>
            <a:endParaRPr lang="en-US" dirty="0"/>
          </a:p>
        </p:txBody>
      </p:sp>
    </p:spTree>
    <p:extLst>
      <p:ext uri="{BB962C8B-B14F-4D97-AF65-F5344CB8AC3E}">
        <p14:creationId xmlns:p14="http://schemas.microsoft.com/office/powerpoint/2010/main" val="259013997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28650" y="1369219"/>
            <a:ext cx="7886700" cy="3263504"/>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cNvSpPr txBox="1">
            <a:spLocks noGrp="1"/>
          </p:cNvSpPr>
          <p:nvPr>
            <p:ph type="sldNum" sz="quarter" idx="2"/>
          </p:nvPr>
        </p:nvSpPr>
        <p:spPr>
          <a:xfrm>
            <a:off x="4301837" y="4884312"/>
            <a:ext cx="355146" cy="192514"/>
          </a:xfrm>
          <a:prstGeom prst="rect">
            <a:avLst/>
          </a:prstGeom>
        </p:spPr>
        <p:txBody>
          <a:bodyPr/>
          <a:lstStyle>
            <a:lvl1pPr>
              <a:defRPr b="0">
                <a:solidFill>
                  <a:srgbClr val="000000"/>
                </a:solidFill>
                <a:latin typeface="Helvetica Light"/>
                <a:ea typeface="Helvetica Light"/>
                <a:cs typeface="Helvetica Light"/>
                <a:sym typeface="Helvetica Light"/>
              </a:defRPr>
            </a:lvl1pPr>
          </a:lstStyle>
          <a:p>
            <a:fld id="{86CB4B4D-7CA3-9044-876B-883B54F8677D}" type="slidenum">
              <a:rPr/>
              <a:pPr/>
              <a:t>‹#›</a:t>
            </a:fld>
            <a:endParaRPr dirty="0"/>
          </a:p>
        </p:txBody>
      </p:sp>
    </p:spTree>
    <p:extLst>
      <p:ext uri="{BB962C8B-B14F-4D97-AF65-F5344CB8AC3E}">
        <p14:creationId xmlns:p14="http://schemas.microsoft.com/office/powerpoint/2010/main" val="2631865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1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100"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59200" y="1037771"/>
            <a:ext cx="8473096" cy="3737429"/>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83C6D269-4A47-0542-B90B-2670FFD97F35}"/>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2634957604"/>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cSld name="2_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11701" y="290285"/>
            <a:ext cx="8520599" cy="505507"/>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C00000"/>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20" name="Shape 20"/>
          <p:cNvSpPr txBox="1">
            <a:spLocks noGrp="1"/>
          </p:cNvSpPr>
          <p:nvPr>
            <p:ph type="body" idx="1"/>
          </p:nvPr>
        </p:nvSpPr>
        <p:spPr>
          <a:xfrm>
            <a:off x="311147" y="1204912"/>
            <a:ext cx="8521149" cy="318203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rgbClr val="C00000"/>
                </a:solidFill>
                <a:latin typeface="Arial"/>
                <a:ea typeface="Arial"/>
                <a:cs typeface="Arial"/>
                <a:sym typeface="Arial"/>
              </a:defRPr>
            </a:lvl1pPr>
            <a:lvl2pPr marL="457189" marR="0" lvl="1"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2pPr>
            <a:lvl3pPr marL="914378" marR="0" lvl="2"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3pPr>
            <a:lvl4pPr marL="1371566" marR="0" lvl="3"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4pPr>
            <a:lvl5pPr marL="1828754" marR="0" lvl="4" indent="0" algn="l" rtl="0">
              <a:lnSpc>
                <a:spcPct val="115000"/>
              </a:lnSpc>
              <a:spcBef>
                <a:spcPts val="0"/>
              </a:spcBef>
              <a:spcAft>
                <a:spcPts val="1600"/>
              </a:spcAft>
              <a:buClr>
                <a:schemeClr val="dk2"/>
              </a:buClr>
              <a:buFont typeface="Arial"/>
              <a:buNone/>
              <a:defRPr sz="1400" b="0" i="0" u="none" strike="noStrike" cap="none">
                <a:solidFill>
                  <a:schemeClr val="lt2"/>
                </a:solidFill>
                <a:latin typeface="Arial"/>
                <a:ea typeface="Arial"/>
                <a:cs typeface="Arial"/>
                <a:sym typeface="Arial"/>
              </a:defRPr>
            </a:lvl5pPr>
            <a:lvl6pPr marL="2285943"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132"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32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509"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7" name="Shape 8">
            <a:extLst>
              <a:ext uri="{FF2B5EF4-FFF2-40B4-BE49-F238E27FC236}">
                <a16:creationId xmlns:a16="http://schemas.microsoft.com/office/drawing/2014/main" id="{1B1A3FF0-47D0-6D46-9D37-CB8959363757}"/>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1088276452"/>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Shape 16"/>
        <p:cNvGrpSpPr/>
        <p:nvPr/>
      </p:nvGrpSpPr>
      <p:grpSpPr>
        <a:xfrm>
          <a:off x="0" y="0"/>
          <a:ext cx="0" cy="0"/>
          <a:chOff x="0" y="0"/>
          <a:chExt cx="0" cy="0"/>
        </a:xfrm>
      </p:grpSpPr>
      <p:sp>
        <p:nvSpPr>
          <p:cNvPr id="17" name="Shape 17"/>
          <p:cNvSpPr txBox="1">
            <a:spLocks noGrp="1"/>
          </p:cNvSpPr>
          <p:nvPr>
            <p:ph type="title" hasCustomPrompt="1"/>
          </p:nvPr>
        </p:nvSpPr>
        <p:spPr>
          <a:xfrm>
            <a:off x="359200" y="289077"/>
            <a:ext cx="8473099" cy="564772"/>
          </a:xfrm>
          <a:prstGeom prst="rect">
            <a:avLst/>
          </a:prstGeom>
          <a:noFill/>
          <a:ln>
            <a:noFill/>
          </a:ln>
        </p:spPr>
        <p:txBody>
          <a:bodyPr lIns="91425" tIns="91425" rIns="91425" bIns="91425" anchor="t" anchorCtr="0">
            <a:noAutofit/>
          </a:bodyPr>
          <a:lstStyle>
            <a:lvl1pPr marL="0" marR="0" lvl="0" indent="0" algn="l" rtl="0">
              <a:lnSpc>
                <a:spcPct val="100000"/>
              </a:lnSpc>
              <a:spcBef>
                <a:spcPts val="0"/>
              </a:spcBef>
              <a:spcAft>
                <a:spcPts val="0"/>
              </a:spcAft>
              <a:buClr>
                <a:schemeClr val="dk1"/>
              </a:buClr>
              <a:buFont typeface="Arial"/>
              <a:buNone/>
              <a:defRPr sz="2400" b="0" i="0" u="none" strike="noStrike" cap="none">
                <a:solidFill>
                  <a:srgbClr val="333333"/>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r>
              <a:rPr lang="en-US" dirty="0"/>
              <a:t>Click to add title</a:t>
            </a:r>
            <a:endParaRPr dirty="0"/>
          </a:p>
        </p:txBody>
      </p:sp>
      <p:sp>
        <p:nvSpPr>
          <p:cNvPr id="6" name="Rectangle 5"/>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hape 9">
            <a:extLst>
              <a:ext uri="{FF2B5EF4-FFF2-40B4-BE49-F238E27FC236}">
                <a16:creationId xmlns:a16="http://schemas.microsoft.com/office/drawing/2014/main" id="{45FB6608-D6CB-1E47-97E0-946893699D85}"/>
              </a:ext>
            </a:extLst>
          </p:cNvPr>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9" name="Shape 8">
            <a:extLst>
              <a:ext uri="{FF2B5EF4-FFF2-40B4-BE49-F238E27FC236}">
                <a16:creationId xmlns:a16="http://schemas.microsoft.com/office/drawing/2014/main" id="{30689E75-890B-DE48-8C2D-0BE1828F9386}"/>
              </a:ext>
            </a:extLst>
          </p:cNvPr>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Tree>
    <p:extLst>
      <p:ext uri="{BB962C8B-B14F-4D97-AF65-F5344CB8AC3E}">
        <p14:creationId xmlns:p14="http://schemas.microsoft.com/office/powerpoint/2010/main" val="3681506303"/>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4" name="Footer Placeholder 4"/>
          <p:cNvSpPr>
            <a:spLocks noGrp="1"/>
          </p:cNvSpPr>
          <p:nvPr>
            <p:ph type="ftr" sz="quarter" idx="3"/>
          </p:nvPr>
        </p:nvSpPr>
        <p:spPr>
          <a:xfrm>
            <a:off x="1888020" y="4674653"/>
            <a:ext cx="5196199" cy="349785"/>
          </a:xfrm>
          <a:prstGeom prst="rect">
            <a:avLst/>
          </a:prstGeom>
        </p:spPr>
        <p:txBody>
          <a:bodyPr lIns="91438" tIns="45719" rIns="91438" bIns="45719"/>
          <a:lstStyle>
            <a:lvl1pPr>
              <a:defRPr sz="825"/>
            </a:lvl1pPr>
          </a:lstStyle>
          <a:p>
            <a:pPr defTabSz="685800">
              <a:buClrTx/>
              <a:defRPr/>
            </a:pPr>
            <a:r>
              <a:rPr lang="en-US">
                <a:solidFill>
                  <a:sysClr val="windowText" lastClr="000000"/>
                </a:solidFill>
              </a:rPr>
              <a:t>The information contained herein constitutes IBM and AT&amp;T Confidential Information and is subject to the confidentiality provisions of Section 3.13 of the AT&amp;T IBM General Agreement #20071107.073.C</a:t>
            </a:r>
          </a:p>
          <a:p>
            <a:pPr>
              <a:buClrTx/>
              <a:buFontTx/>
              <a:buNone/>
              <a:defRPr/>
            </a:pPr>
            <a:endParaRPr lang="en-US" dirty="0">
              <a:solidFill>
                <a:sysClr val="windowText" lastClr="000000"/>
              </a:solidFill>
            </a:endParaRPr>
          </a:p>
        </p:txBody>
      </p:sp>
    </p:spTree>
    <p:extLst>
      <p:ext uri="{BB962C8B-B14F-4D97-AF65-F5344CB8AC3E}">
        <p14:creationId xmlns:p14="http://schemas.microsoft.com/office/powerpoint/2010/main" val="3860865051"/>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dirty="0"/>
              <a:t>IBM Cloud / DOC ID / </a:t>
            </a:r>
            <a:r>
              <a:rPr lang="de-DE" dirty="0" err="1"/>
              <a:t>Month</a:t>
            </a:r>
            <a:r>
              <a:rPr lang="de-DE" dirty="0"/>
              <a:t> XX, 2017 / © 2017 IBM Corporation</a:t>
            </a:r>
            <a:endParaRPr lang="en-US" dirty="0"/>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7" name="Picture 6"/>
          <p:cNvPicPr>
            <a:picLocks noChangeAspect="1"/>
          </p:cNvPicPr>
          <p:nvPr userDrawn="1"/>
        </p:nvPicPr>
        <p:blipFill rotWithShape="1">
          <a:blip r:embed="rId3">
            <a:extLst>
              <a:ext uri="{28A0092B-C50C-407E-A947-70E740481C1C}">
                <a14:useLocalDpi xmlns:a14="http://schemas.microsoft.com/office/drawing/2010/main" val="0"/>
              </a:ext>
            </a:extLst>
          </a:blip>
          <a:srcRect l="18001" t="20400" r="17675" b="20719"/>
          <a:stretch/>
        </p:blipFill>
        <p:spPr>
          <a:xfrm>
            <a:off x="4467224" y="405272"/>
            <a:ext cx="4297421" cy="3687650"/>
          </a:xfrm>
          <a:prstGeom prst="rect">
            <a:avLst/>
          </a:prstGeom>
        </p:spPr>
      </p:pic>
      <p:pic>
        <p:nvPicPr>
          <p:cNvPr id="8" name="Picture 7" descr="ibm_gry.png"/>
          <p:cNvPicPr>
            <a:picLocks noChangeAspect="1"/>
          </p:cNvPicPr>
          <p:nvPr userDrawn="1"/>
        </p:nvPicPr>
        <p:blipFill>
          <a:blip r:embed="rId4">
            <a:biLevel thresh="75000"/>
            <a:extLst>
              <a:ext uri="{28A0092B-C50C-407E-A947-70E740481C1C}">
                <a14:useLocalDpi xmlns:a14="http://schemas.microsoft.com/office/drawing/2010/main"/>
              </a:ext>
            </a:extLst>
          </a:blip>
          <a:stretch>
            <a:fillRect/>
          </a:stretch>
        </p:blipFill>
        <p:spPr>
          <a:xfrm>
            <a:off x="8393811" y="240045"/>
            <a:ext cx="521589" cy="211471"/>
          </a:xfrm>
          <a:prstGeom prst="rect">
            <a:avLst/>
          </a:prstGeom>
        </p:spPr>
      </p:pic>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l="15172" t="28443" r="13568" b="27421"/>
          <a:stretch/>
        </p:blipFill>
        <p:spPr>
          <a:xfrm>
            <a:off x="7410684" y="4584701"/>
            <a:ext cx="1620427" cy="470448"/>
          </a:xfrm>
          <a:prstGeom prst="rect">
            <a:avLst/>
          </a:prstGeom>
        </p:spPr>
      </p:pic>
    </p:spTree>
    <p:extLst>
      <p:ext uri="{BB962C8B-B14F-4D97-AF65-F5344CB8AC3E}">
        <p14:creationId xmlns:p14="http://schemas.microsoft.com/office/powerpoint/2010/main" val="4679881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1.xml"/><Relationship Id="rId18" Type="http://schemas.openxmlformats.org/officeDocument/2006/relationships/slideLayout" Target="../slideLayouts/slideLayout26.xml"/><Relationship Id="rId26" Type="http://schemas.openxmlformats.org/officeDocument/2006/relationships/slideLayout" Target="../slideLayouts/slideLayout34.xml"/><Relationship Id="rId39" Type="http://schemas.openxmlformats.org/officeDocument/2006/relationships/slideLayout" Target="../slideLayouts/slideLayout47.xml"/><Relationship Id="rId21" Type="http://schemas.openxmlformats.org/officeDocument/2006/relationships/slideLayout" Target="../slideLayouts/slideLayout29.xml"/><Relationship Id="rId34" Type="http://schemas.openxmlformats.org/officeDocument/2006/relationships/slideLayout" Target="../slideLayouts/slideLayout42.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slideLayout" Target="../slideLayouts/slideLayout33.xml"/><Relationship Id="rId33" Type="http://schemas.openxmlformats.org/officeDocument/2006/relationships/slideLayout" Target="../slideLayouts/slideLayout41.xml"/><Relationship Id="rId38" Type="http://schemas.openxmlformats.org/officeDocument/2006/relationships/slideLayout" Target="../slideLayouts/slideLayout46.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29" Type="http://schemas.openxmlformats.org/officeDocument/2006/relationships/slideLayout" Target="../slideLayouts/slideLayout37.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slideLayout" Target="../slideLayouts/slideLayout32.xml"/><Relationship Id="rId32" Type="http://schemas.openxmlformats.org/officeDocument/2006/relationships/slideLayout" Target="../slideLayouts/slideLayout40.xml"/><Relationship Id="rId37" Type="http://schemas.openxmlformats.org/officeDocument/2006/relationships/slideLayout" Target="../slideLayouts/slideLayout45.xml"/><Relationship Id="rId40" Type="http://schemas.openxmlformats.org/officeDocument/2006/relationships/theme" Target="../theme/theme2.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slideLayout" Target="../slideLayouts/slideLayout31.xml"/><Relationship Id="rId28" Type="http://schemas.openxmlformats.org/officeDocument/2006/relationships/slideLayout" Target="../slideLayouts/slideLayout36.xml"/><Relationship Id="rId36" Type="http://schemas.openxmlformats.org/officeDocument/2006/relationships/slideLayout" Target="../slideLayouts/slideLayout44.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31" Type="http://schemas.openxmlformats.org/officeDocument/2006/relationships/slideLayout" Target="../slideLayouts/slideLayout39.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 Id="rId27" Type="http://schemas.openxmlformats.org/officeDocument/2006/relationships/slideLayout" Target="../slideLayouts/slideLayout35.xml"/><Relationship Id="rId30" Type="http://schemas.openxmlformats.org/officeDocument/2006/relationships/slideLayout" Target="../slideLayouts/slideLayout38.xml"/><Relationship Id="rId35" Type="http://schemas.openxmlformats.org/officeDocument/2006/relationships/slideLayout" Target="../slideLayouts/slideLayout43.xml"/><Relationship Id="rId8" Type="http://schemas.openxmlformats.org/officeDocument/2006/relationships/slideLayout" Target="../slideLayouts/slideLayout16.xml"/><Relationship Id="rId3"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5"/>
        <p:cNvGrpSpPr/>
        <p:nvPr/>
      </p:nvGrpSpPr>
      <p:grpSpPr>
        <a:xfrm>
          <a:off x="0" y="0"/>
          <a:ext cx="0" cy="0"/>
          <a:chOff x="0" y="0"/>
          <a:chExt cx="0" cy="0"/>
        </a:xfrm>
      </p:grpSpPr>
      <p:sp>
        <p:nvSpPr>
          <p:cNvPr id="7" name="Shape 7"/>
          <p:cNvSpPr txBox="1">
            <a:spLocks noGrp="1"/>
          </p:cNvSpPr>
          <p:nvPr>
            <p:ph type="body" idx="1"/>
          </p:nvPr>
        </p:nvSpPr>
        <p:spPr>
          <a:xfrm>
            <a:off x="311701" y="1001489"/>
            <a:ext cx="8520599" cy="3567386"/>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dirty="0"/>
          </a:p>
        </p:txBody>
      </p:sp>
      <p:sp>
        <p:nvSpPr>
          <p:cNvPr id="9" name="Shape 9"/>
          <p:cNvSpPr txBox="1">
            <a:spLocks noGrp="1"/>
          </p:cNvSpPr>
          <p:nvPr>
            <p:ph type="ftr" idx="11"/>
          </p:nvPr>
        </p:nvSpPr>
        <p:spPr>
          <a:xfrm>
            <a:off x="2387016" y="4703626"/>
            <a:ext cx="4369961" cy="27463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lt2"/>
              </a:buClr>
              <a:buFont typeface="Arial"/>
              <a:buNone/>
              <a:defRPr sz="1000" b="0" i="0" u="none" strike="noStrike" cap="none">
                <a:solidFill>
                  <a:schemeClr val="lt2"/>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dirty="0"/>
          </a:p>
        </p:txBody>
      </p:sp>
      <p:sp>
        <p:nvSpPr>
          <p:cNvPr id="10" name="Shape 10"/>
          <p:cNvSpPr/>
          <p:nvPr/>
        </p:nvSpPr>
        <p:spPr>
          <a:xfrm rot="10800000" flipH="1" flipV="1">
            <a:off x="0" y="4956626"/>
            <a:ext cx="9144000" cy="180169"/>
          </a:xfrm>
          <a:prstGeom prst="rect">
            <a:avLst/>
          </a:prstGeom>
          <a:solidFill>
            <a:srgbClr val="6DCCDE"/>
          </a:solidFill>
          <a:ln>
            <a:noFill/>
          </a:ln>
        </p:spPr>
        <p:txBody>
          <a:bodyPr lIns="91425" tIns="45700" rIns="91425" bIns="45700" anchor="ctr" anchorCtr="0">
            <a:noAutofit/>
          </a:bodyPr>
          <a:lstStyle/>
          <a:p>
            <a:pPr algn="ctr"/>
            <a:r>
              <a:rPr lang="en-US" sz="1050" dirty="0"/>
              <a:t>https://egeria.odpi.org/</a:t>
            </a:r>
          </a:p>
        </p:txBody>
      </p:sp>
      <p:sp>
        <p:nvSpPr>
          <p:cNvPr id="2" name="Title Placeholder 1"/>
          <p:cNvSpPr>
            <a:spLocks noGrp="1"/>
          </p:cNvSpPr>
          <p:nvPr>
            <p:ph type="title"/>
          </p:nvPr>
        </p:nvSpPr>
        <p:spPr>
          <a:xfrm>
            <a:off x="325859" y="215849"/>
            <a:ext cx="8520599" cy="698551"/>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8" name="Shape 8"/>
          <p:cNvSpPr txBox="1">
            <a:spLocks noGrp="1"/>
          </p:cNvSpPr>
          <p:nvPr>
            <p:ph type="sldNum" idx="12"/>
          </p:nvPr>
        </p:nvSpPr>
        <p:spPr>
          <a:xfrm>
            <a:off x="8556782" y="4956626"/>
            <a:ext cx="548699" cy="180170"/>
          </a:xfrm>
          <a:prstGeom prst="rect">
            <a:avLst/>
          </a:prstGeom>
          <a:noFill/>
          <a:ln>
            <a:noFill/>
          </a:ln>
        </p:spPr>
        <p:txBody>
          <a:bodyPr lIns="91425" tIns="91425" rIns="91425" bIns="91425" anchor="ctr" anchorCtr="0">
            <a:noAutofit/>
          </a:bodyPr>
          <a:lstStyle>
            <a:lvl1pPr>
              <a:defRPr>
                <a:solidFill>
                  <a:schemeClr val="accent6">
                    <a:lumMod val="50000"/>
                  </a:schemeClr>
                </a:solidFill>
              </a:defRPr>
            </a:lvl1p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a:t>
            </a:fld>
            <a:endParaRPr lang="en-US" sz="1000"/>
          </a:p>
        </p:txBody>
      </p:sp>
      <p:sp>
        <p:nvSpPr>
          <p:cNvPr id="11" name="Rectangle 10">
            <a:extLst>
              <a:ext uri="{FF2B5EF4-FFF2-40B4-BE49-F238E27FC236}">
                <a16:creationId xmlns:a16="http://schemas.microsoft.com/office/drawing/2014/main" id="{36344E9B-9CCA-344E-9647-17062DD03AE1}"/>
              </a:ext>
            </a:extLst>
          </p:cNvPr>
          <p:cNvSpPr/>
          <p:nvPr userDrawn="1"/>
        </p:nvSpPr>
        <p:spPr>
          <a:xfrm>
            <a:off x="0" y="391275"/>
            <a:ext cx="359200" cy="357214"/>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2838945"/>
      </p:ext>
    </p:extLst>
  </p:cSld>
  <p:clrMap bg1="dk1" tx1="lt1" bg2="dk2" tx2="lt2" accent1="accent1" accent2="accent2" accent3="accent3" accent4="accent4" accent5="accent5" accent6="accent6" hlink="hlink" folHlink="folHlink"/>
  <p:sldLayoutIdLst>
    <p:sldLayoutId id="2147483671" r:id="rId1"/>
    <p:sldLayoutId id="2147483672" r:id="rId2"/>
    <p:sldLayoutId id="2147483675" r:id="rId3"/>
    <p:sldLayoutId id="2147483676" r:id="rId4"/>
    <p:sldLayoutId id="2147483678" r:id="rId5"/>
    <p:sldLayoutId id="2147483679" r:id="rId6"/>
    <p:sldLayoutId id="2147483680" r:id="rId7"/>
    <p:sldLayoutId id="2147483681" r:id="rId8"/>
  </p:sldLayoutIdLst>
  <p:transition spd="med">
    <p:fade/>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85750" marR="0" lvl="0" indent="-285750" algn="l" rtl="0">
        <a:lnSpc>
          <a:spcPct val="100000"/>
        </a:lnSpc>
        <a:spcBef>
          <a:spcPts val="0"/>
        </a:spcBef>
        <a:spcAft>
          <a:spcPts val="0"/>
        </a:spcAft>
        <a:buClr>
          <a:schemeClr val="accent6">
            <a:lumMod val="50000"/>
          </a:schemeClr>
        </a:buClr>
        <a:buFont typeface="Wingdings" pitchFamily="2" charset="2"/>
        <a:buChar char="§"/>
        <a:defRPr sz="1400" b="0" i="0" u="none" strike="noStrike" cap="none">
          <a:solidFill>
            <a:schemeClr val="accent6">
              <a:lumMod val="50000"/>
            </a:schemeClr>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9"/>
            <a:ext cx="8686800" cy="371486"/>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228600" y="703332"/>
            <a:ext cx="8686800" cy="3988937"/>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dirty="0"/>
              <a:t>IBM Cloud / © 2019 IBM Corporation</a:t>
            </a:r>
            <a:endParaRPr lang="en-US" dirty="0"/>
          </a:p>
        </p:txBody>
      </p:sp>
    </p:spTree>
    <p:extLst>
      <p:ext uri="{BB962C8B-B14F-4D97-AF65-F5344CB8AC3E}">
        <p14:creationId xmlns:p14="http://schemas.microsoft.com/office/powerpoint/2010/main" val="3284075203"/>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 id="2147483710" r:id="rId28"/>
    <p:sldLayoutId id="2147483711" r:id="rId29"/>
    <p:sldLayoutId id="2147483712" r:id="rId30"/>
    <p:sldLayoutId id="2147483713" r:id="rId31"/>
    <p:sldLayoutId id="2147483714" r:id="rId32"/>
    <p:sldLayoutId id="2147483715" r:id="rId33"/>
    <p:sldLayoutId id="2147483716" r:id="rId34"/>
    <p:sldLayoutId id="2147483717" r:id="rId35"/>
    <p:sldLayoutId id="2147483718" r:id="rId36"/>
    <p:sldLayoutId id="2147483719" r:id="rId37"/>
    <p:sldLayoutId id="2147483720" r:id="rId38"/>
    <p:sldLayoutId id="2147483721" r:id="rId39"/>
  </p:sldLayoutIdLst>
  <p:hf sldNum="0" hd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6.png"/><Relationship Id="rId7"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4.xml"/><Relationship Id="rId6" Type="http://schemas.openxmlformats.org/officeDocument/2006/relationships/hyperlink" Target="https://hortonworks.com/"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www.cdla.io/sharing-1-0/" TargetMode="External"/><Relationship Id="rId2" Type="http://schemas.openxmlformats.org/officeDocument/2006/relationships/hyperlink" Target="https://www.cdla.io/permissive-1-0/"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www.bing.com/images/search?view=detailV2&amp;ccid=RiWAy6MG&amp;id=6E4ADC1E6B20DC2017D29865D7464B5FBDC78AEF&amp;thid=OIP.RiWAy6MG8nQveKh44I3X7AHaLX&amp;mediaurl=http://pre11.deviantart.net/6da8/th/pre/f/2016/333/7/1/another_happy_shell_less_franklin_by_porygon2z-daq0h5y.png&amp;exph=1107&amp;expw=721&amp;q=tortoise+no+shell&amp;simid=608049015356326942&amp;selectedIndex=32"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www.bing.com/images/search?view=detailV2&amp;ccid=RiWAy6MG&amp;id=6E4ADC1E6B20DC2017D29865D7464B5FBDC78AEF&amp;thid=OIP.RiWAy6MG8nQveKh44I3X7AHaLX&amp;mediaurl=http://pre11.deviantart.net/6da8/th/pre/f/2016/333/7/1/another_happy_shell_less_franklin_by_porygon2z-daq0h5y.png&amp;exph=1107&amp;expw=721&amp;q=tortoise+no+shell&amp;simid=608049015356326942&amp;selectedIndex=32" TargetMode="Externa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3A30-E3E7-4A44-AB78-75FEA77AF253}"/>
              </a:ext>
            </a:extLst>
          </p:cNvPr>
          <p:cNvSpPr>
            <a:spLocks noGrp="1"/>
          </p:cNvSpPr>
          <p:nvPr>
            <p:ph type="title"/>
          </p:nvPr>
        </p:nvSpPr>
        <p:spPr>
          <a:xfrm>
            <a:off x="328344" y="1876358"/>
            <a:ext cx="8471527" cy="1283281"/>
          </a:xfrm>
        </p:spPr>
        <p:txBody>
          <a:bodyPr>
            <a:normAutofit/>
          </a:bodyPr>
          <a:lstStyle/>
          <a:p>
            <a:r>
              <a:rPr lang="en-GB" dirty="0"/>
              <a:t>Are Data Struggles holding back your AI project? Are you ready for Open Metadata and the CDLA?</a:t>
            </a:r>
          </a:p>
        </p:txBody>
      </p:sp>
      <p:sp>
        <p:nvSpPr>
          <p:cNvPr id="3" name="Slide Number Placeholder 2">
            <a:extLst>
              <a:ext uri="{FF2B5EF4-FFF2-40B4-BE49-F238E27FC236}">
                <a16:creationId xmlns:a16="http://schemas.microsoft.com/office/drawing/2014/main" id="{00861036-A1A8-EB42-B740-1DBEC50D9DF9}"/>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a:t>
            </a:fld>
            <a:endParaRPr lang="en-US" sz="1000"/>
          </a:p>
        </p:txBody>
      </p:sp>
      <p:sp>
        <p:nvSpPr>
          <p:cNvPr id="4" name="TextBox 3">
            <a:extLst>
              <a:ext uri="{FF2B5EF4-FFF2-40B4-BE49-F238E27FC236}">
                <a16:creationId xmlns:a16="http://schemas.microsoft.com/office/drawing/2014/main" id="{354C2169-99CC-5944-B2D7-78D5DB7D13E0}"/>
              </a:ext>
            </a:extLst>
          </p:cNvPr>
          <p:cNvSpPr txBox="1"/>
          <p:nvPr/>
        </p:nvSpPr>
        <p:spPr>
          <a:xfrm>
            <a:off x="639903" y="3277870"/>
            <a:ext cx="6472098" cy="1384995"/>
          </a:xfrm>
          <a:prstGeom prst="rect">
            <a:avLst/>
          </a:prstGeom>
          <a:noFill/>
        </p:spPr>
        <p:txBody>
          <a:bodyPr wrap="square" rtlCol="0">
            <a:spAutoFit/>
          </a:bodyPr>
          <a:lstStyle/>
          <a:p>
            <a:r>
              <a:rPr lang="en-US" dirty="0">
                <a:solidFill>
                  <a:schemeClr val="accent5">
                    <a:lumMod val="40000"/>
                    <a:lumOff val="60000"/>
                  </a:schemeClr>
                </a:solidFill>
              </a:rPr>
              <a:t>Jeff Borek</a:t>
            </a:r>
          </a:p>
          <a:p>
            <a:r>
              <a:rPr lang="en-US" dirty="0">
                <a:solidFill>
                  <a:schemeClr val="accent5">
                    <a:lumMod val="40000"/>
                    <a:lumOff val="60000"/>
                  </a:schemeClr>
                </a:solidFill>
              </a:rPr>
              <a:t>WW Program Director, IBM</a:t>
            </a:r>
          </a:p>
          <a:p>
            <a:endParaRPr lang="en-US" dirty="0">
              <a:solidFill>
                <a:schemeClr val="accent5">
                  <a:lumMod val="40000"/>
                  <a:lumOff val="60000"/>
                </a:schemeClr>
              </a:solidFill>
            </a:endParaRPr>
          </a:p>
          <a:p>
            <a:r>
              <a:rPr lang="en-US" dirty="0">
                <a:solidFill>
                  <a:schemeClr val="accent5">
                    <a:lumMod val="40000"/>
                    <a:lumOff val="60000"/>
                  </a:schemeClr>
                </a:solidFill>
              </a:rPr>
              <a:t>Mandy Chessell CBE FREng CEng FBCS,</a:t>
            </a:r>
          </a:p>
          <a:p>
            <a:r>
              <a:rPr lang="en-US" dirty="0">
                <a:solidFill>
                  <a:schemeClr val="accent5">
                    <a:lumMod val="40000"/>
                    <a:lumOff val="60000"/>
                  </a:schemeClr>
                </a:solidFill>
              </a:rPr>
              <a:t>ODPi TSC Chairperson and ODPi Egeria project chairperson</a:t>
            </a:r>
          </a:p>
          <a:p>
            <a:r>
              <a:rPr lang="en-US" dirty="0">
                <a:solidFill>
                  <a:schemeClr val="accent5">
                    <a:lumMod val="40000"/>
                    <a:lumOff val="60000"/>
                  </a:schemeClr>
                </a:solidFill>
              </a:rPr>
              <a:t>Distinguished Engineer and Master Inventor, IBM</a:t>
            </a:r>
          </a:p>
        </p:txBody>
      </p:sp>
    </p:spTree>
    <p:extLst>
      <p:ext uri="{BB962C8B-B14F-4D97-AF65-F5344CB8AC3E}">
        <p14:creationId xmlns:p14="http://schemas.microsoft.com/office/powerpoint/2010/main" val="1276561409"/>
      </p:ext>
    </p:extLst>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2D818E9-D485-804C-8F1F-EC3D8C86737D}"/>
              </a:ext>
            </a:extLst>
          </p:cNvPr>
          <p:cNvSpPr/>
          <p:nvPr/>
        </p:nvSpPr>
        <p:spPr>
          <a:xfrm>
            <a:off x="6004562" y="394638"/>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5" name="Rectangle 14">
            <a:extLst>
              <a:ext uri="{FF2B5EF4-FFF2-40B4-BE49-F238E27FC236}">
                <a16:creationId xmlns:a16="http://schemas.microsoft.com/office/drawing/2014/main" id="{4F6BEAA8-3086-EC4E-87C9-624D457D9AEC}"/>
              </a:ext>
            </a:extLst>
          </p:cNvPr>
          <p:cNvSpPr/>
          <p:nvPr/>
        </p:nvSpPr>
        <p:spPr>
          <a:xfrm>
            <a:off x="6949442" y="394639"/>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6" name="Rectangle 15">
            <a:extLst>
              <a:ext uri="{FF2B5EF4-FFF2-40B4-BE49-F238E27FC236}">
                <a16:creationId xmlns:a16="http://schemas.microsoft.com/office/drawing/2014/main" id="{5319D027-1044-1140-9B2A-110D57FF7A9A}"/>
              </a:ext>
            </a:extLst>
          </p:cNvPr>
          <p:cNvSpPr/>
          <p:nvPr/>
        </p:nvSpPr>
        <p:spPr>
          <a:xfrm>
            <a:off x="7892719" y="396242"/>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DE9451DC-A1D9-5B4E-B1A6-E8B1C7CF1CB8}"/>
              </a:ext>
            </a:extLst>
          </p:cNvPr>
          <p:cNvSpPr/>
          <p:nvPr/>
        </p:nvSpPr>
        <p:spPr>
          <a:xfrm>
            <a:off x="5062889" y="394640"/>
            <a:ext cx="798896" cy="2723949"/>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5AC4D13C-445C-F346-B70E-700C5F9AEDC1}"/>
              </a:ext>
            </a:extLst>
          </p:cNvPr>
          <p:cNvSpPr>
            <a:spLocks noGrp="1"/>
          </p:cNvSpPr>
          <p:nvPr>
            <p:ph type="title"/>
          </p:nvPr>
        </p:nvSpPr>
        <p:spPr/>
        <p:txBody>
          <a:bodyPr/>
          <a:lstStyle/>
          <a:p>
            <a:r>
              <a:rPr lang="en-US" dirty="0"/>
              <a:t>Scale-out, scale down</a:t>
            </a:r>
          </a:p>
        </p:txBody>
      </p:sp>
      <p:sp>
        <p:nvSpPr>
          <p:cNvPr id="4" name="Slide Number Placeholder 3">
            <a:extLst>
              <a:ext uri="{FF2B5EF4-FFF2-40B4-BE49-F238E27FC236}">
                <a16:creationId xmlns:a16="http://schemas.microsoft.com/office/drawing/2014/main" id="{36C35CBA-A4DA-2448-B9D4-CC43B2B27D26}"/>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10</a:t>
            </a:fld>
            <a:endParaRPr lang="en-US" sz="1000"/>
          </a:p>
        </p:txBody>
      </p:sp>
      <p:sp>
        <p:nvSpPr>
          <p:cNvPr id="8" name="Rectangle 7">
            <a:extLst>
              <a:ext uri="{FF2B5EF4-FFF2-40B4-BE49-F238E27FC236}">
                <a16:creationId xmlns:a16="http://schemas.microsoft.com/office/drawing/2014/main" id="{2748ACB1-C7AC-534B-B4E2-0E02F4E8D5B3}"/>
              </a:ext>
            </a:extLst>
          </p:cNvPr>
          <p:cNvSpPr/>
          <p:nvPr/>
        </p:nvSpPr>
        <p:spPr>
          <a:xfrm>
            <a:off x="5101390" y="481263"/>
            <a:ext cx="721895" cy="2427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0" name="Rectangle 9">
            <a:extLst>
              <a:ext uri="{FF2B5EF4-FFF2-40B4-BE49-F238E27FC236}">
                <a16:creationId xmlns:a16="http://schemas.microsoft.com/office/drawing/2014/main" id="{783F1E56-4C90-7243-B811-AF58D600821C}"/>
              </a:ext>
            </a:extLst>
          </p:cNvPr>
          <p:cNvSpPr/>
          <p:nvPr/>
        </p:nvSpPr>
        <p:spPr>
          <a:xfrm>
            <a:off x="6044666" y="481263"/>
            <a:ext cx="721895" cy="24159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1" name="Rectangle 10">
            <a:extLst>
              <a:ext uri="{FF2B5EF4-FFF2-40B4-BE49-F238E27FC236}">
                <a16:creationId xmlns:a16="http://schemas.microsoft.com/office/drawing/2014/main" id="{41EE910C-226E-1841-A155-2FC6D4D2B992}"/>
              </a:ext>
            </a:extLst>
          </p:cNvPr>
          <p:cNvSpPr/>
          <p:nvPr/>
        </p:nvSpPr>
        <p:spPr>
          <a:xfrm>
            <a:off x="6987942" y="481264"/>
            <a:ext cx="721895" cy="2415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2" name="Rectangle 11">
            <a:extLst>
              <a:ext uri="{FF2B5EF4-FFF2-40B4-BE49-F238E27FC236}">
                <a16:creationId xmlns:a16="http://schemas.microsoft.com/office/drawing/2014/main" id="{D73A22AE-9F08-1647-94FE-0DA3FBC36FC1}"/>
              </a:ext>
            </a:extLst>
          </p:cNvPr>
          <p:cNvSpPr/>
          <p:nvPr/>
        </p:nvSpPr>
        <p:spPr>
          <a:xfrm>
            <a:off x="7931217" y="481264"/>
            <a:ext cx="721895" cy="24271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endParaRPr lang="en-US" sz="1050"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8" name="Rectangle 27">
            <a:extLst>
              <a:ext uri="{FF2B5EF4-FFF2-40B4-BE49-F238E27FC236}">
                <a16:creationId xmlns:a16="http://schemas.microsoft.com/office/drawing/2014/main" id="{4BA616EF-5536-8B44-B369-D54A25898D4F}"/>
              </a:ext>
            </a:extLst>
          </p:cNvPr>
          <p:cNvSpPr/>
          <p:nvPr/>
        </p:nvSpPr>
        <p:spPr>
          <a:xfrm>
            <a:off x="5101390" y="478067"/>
            <a:ext cx="721895" cy="2427169"/>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29" name="Rectangle 28">
            <a:extLst>
              <a:ext uri="{FF2B5EF4-FFF2-40B4-BE49-F238E27FC236}">
                <a16:creationId xmlns:a16="http://schemas.microsoft.com/office/drawing/2014/main" id="{71C05F24-510B-5748-A330-AC75D4B6E9AC}"/>
              </a:ext>
            </a:extLst>
          </p:cNvPr>
          <p:cNvSpPr/>
          <p:nvPr/>
        </p:nvSpPr>
        <p:spPr>
          <a:xfrm>
            <a:off x="6044666" y="478067"/>
            <a:ext cx="721895" cy="2415939"/>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0" name="Rectangle 29">
            <a:extLst>
              <a:ext uri="{FF2B5EF4-FFF2-40B4-BE49-F238E27FC236}">
                <a16:creationId xmlns:a16="http://schemas.microsoft.com/office/drawing/2014/main" id="{DCA2B5A7-06B9-6441-B94D-969D4D19D552}"/>
              </a:ext>
            </a:extLst>
          </p:cNvPr>
          <p:cNvSpPr/>
          <p:nvPr/>
        </p:nvSpPr>
        <p:spPr>
          <a:xfrm>
            <a:off x="6987942" y="478068"/>
            <a:ext cx="721895" cy="2415940"/>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1" name="Rectangle 30">
            <a:extLst>
              <a:ext uri="{FF2B5EF4-FFF2-40B4-BE49-F238E27FC236}">
                <a16:creationId xmlns:a16="http://schemas.microsoft.com/office/drawing/2014/main" id="{DD7692EF-40A7-1840-B5BB-67C324E7C967}"/>
              </a:ext>
            </a:extLst>
          </p:cNvPr>
          <p:cNvSpPr/>
          <p:nvPr/>
        </p:nvSpPr>
        <p:spPr>
          <a:xfrm>
            <a:off x="7931217" y="478068"/>
            <a:ext cx="721895" cy="2427170"/>
          </a:xfrm>
          <a:prstGeom prst="rect">
            <a:avLst/>
          </a:prstGeom>
          <a:solidFill>
            <a:srgbClr val="6DCCD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5" name="Rectangle 4">
            <a:extLst>
              <a:ext uri="{FF2B5EF4-FFF2-40B4-BE49-F238E27FC236}">
                <a16:creationId xmlns:a16="http://schemas.microsoft.com/office/drawing/2014/main" id="{E574673B-54EE-B049-AD94-0DD54DFBCAE0}"/>
              </a:ext>
            </a:extLst>
          </p:cNvPr>
          <p:cNvSpPr/>
          <p:nvPr/>
        </p:nvSpPr>
        <p:spPr>
          <a:xfrm>
            <a:off x="5101390" y="756381"/>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6" name="Rectangle 5">
            <a:extLst>
              <a:ext uri="{FF2B5EF4-FFF2-40B4-BE49-F238E27FC236}">
                <a16:creationId xmlns:a16="http://schemas.microsoft.com/office/drawing/2014/main" id="{ED722832-469A-E545-9F19-FA72BD557DDE}"/>
              </a:ext>
            </a:extLst>
          </p:cNvPr>
          <p:cNvSpPr/>
          <p:nvPr/>
        </p:nvSpPr>
        <p:spPr>
          <a:xfrm>
            <a:off x="5101390" y="1312633"/>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2</a:t>
            </a:r>
          </a:p>
        </p:txBody>
      </p:sp>
      <p:sp>
        <p:nvSpPr>
          <p:cNvPr id="7" name="Rectangle 6">
            <a:extLst>
              <a:ext uri="{FF2B5EF4-FFF2-40B4-BE49-F238E27FC236}">
                <a16:creationId xmlns:a16="http://schemas.microsoft.com/office/drawing/2014/main" id="{D7109037-A55C-1846-B2E4-FE4FFE246A8C}"/>
              </a:ext>
            </a:extLst>
          </p:cNvPr>
          <p:cNvSpPr/>
          <p:nvPr/>
        </p:nvSpPr>
        <p:spPr>
          <a:xfrm>
            <a:off x="5101390" y="1876131"/>
            <a:ext cx="3551722"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3</a:t>
            </a:r>
          </a:p>
        </p:txBody>
      </p:sp>
      <p:sp>
        <p:nvSpPr>
          <p:cNvPr id="32" name="TextBox 31">
            <a:extLst>
              <a:ext uri="{FF2B5EF4-FFF2-40B4-BE49-F238E27FC236}">
                <a16:creationId xmlns:a16="http://schemas.microsoft.com/office/drawing/2014/main" id="{79D5D4EC-63CA-9445-B7F9-1E560F6B4336}"/>
              </a:ext>
            </a:extLst>
          </p:cNvPr>
          <p:cNvSpPr txBox="1"/>
          <p:nvPr/>
        </p:nvSpPr>
        <p:spPr>
          <a:xfrm>
            <a:off x="6437951" y="3306699"/>
            <a:ext cx="1099981" cy="307777"/>
          </a:xfrm>
          <a:prstGeom prst="rect">
            <a:avLst/>
          </a:prstGeom>
          <a:noFill/>
        </p:spPr>
        <p:txBody>
          <a:bodyPr wrap="none" rtlCol="0">
            <a:spAutoFit/>
          </a:bodyPr>
          <a:lstStyle/>
          <a:p>
            <a:r>
              <a:rPr lang="en-US" dirty="0"/>
              <a:t>Kubernetes</a:t>
            </a:r>
          </a:p>
        </p:txBody>
      </p:sp>
      <p:sp>
        <p:nvSpPr>
          <p:cNvPr id="35" name="Rectangle 34">
            <a:extLst>
              <a:ext uri="{FF2B5EF4-FFF2-40B4-BE49-F238E27FC236}">
                <a16:creationId xmlns:a16="http://schemas.microsoft.com/office/drawing/2014/main" id="{031E071D-0FE1-B94A-8809-41ECCFF62E92}"/>
              </a:ext>
            </a:extLst>
          </p:cNvPr>
          <p:cNvSpPr/>
          <p:nvPr/>
        </p:nvSpPr>
        <p:spPr>
          <a:xfrm>
            <a:off x="699982" y="1562261"/>
            <a:ext cx="1361977" cy="2468291"/>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36" name="Rectangle 35">
            <a:extLst>
              <a:ext uri="{FF2B5EF4-FFF2-40B4-BE49-F238E27FC236}">
                <a16:creationId xmlns:a16="http://schemas.microsoft.com/office/drawing/2014/main" id="{87F61476-2D0C-3D43-A4F5-C748E1F6ECB1}"/>
              </a:ext>
            </a:extLst>
          </p:cNvPr>
          <p:cNvSpPr/>
          <p:nvPr/>
        </p:nvSpPr>
        <p:spPr>
          <a:xfrm>
            <a:off x="790622" y="1900150"/>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37" name="Rectangle 36">
            <a:extLst>
              <a:ext uri="{FF2B5EF4-FFF2-40B4-BE49-F238E27FC236}">
                <a16:creationId xmlns:a16="http://schemas.microsoft.com/office/drawing/2014/main" id="{8121C3D2-8AFF-5243-9219-541AA234434C}"/>
              </a:ext>
            </a:extLst>
          </p:cNvPr>
          <p:cNvSpPr/>
          <p:nvPr/>
        </p:nvSpPr>
        <p:spPr>
          <a:xfrm>
            <a:off x="790622" y="2456402"/>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2</a:t>
            </a:r>
          </a:p>
        </p:txBody>
      </p:sp>
      <p:sp>
        <p:nvSpPr>
          <p:cNvPr id="38" name="Rectangle 37">
            <a:extLst>
              <a:ext uri="{FF2B5EF4-FFF2-40B4-BE49-F238E27FC236}">
                <a16:creationId xmlns:a16="http://schemas.microsoft.com/office/drawing/2014/main" id="{85E1A42F-9915-FF43-AD1A-1F060007A3DD}"/>
              </a:ext>
            </a:extLst>
          </p:cNvPr>
          <p:cNvSpPr/>
          <p:nvPr/>
        </p:nvSpPr>
        <p:spPr>
          <a:xfrm>
            <a:off x="790622" y="3019900"/>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3</a:t>
            </a:r>
          </a:p>
        </p:txBody>
      </p:sp>
      <p:sp>
        <p:nvSpPr>
          <p:cNvPr id="39" name="TextBox 38">
            <a:extLst>
              <a:ext uri="{FF2B5EF4-FFF2-40B4-BE49-F238E27FC236}">
                <a16:creationId xmlns:a16="http://schemas.microsoft.com/office/drawing/2014/main" id="{1533366E-4A72-9D4B-9A42-F6E077EBD019}"/>
              </a:ext>
            </a:extLst>
          </p:cNvPr>
          <p:cNvSpPr txBox="1"/>
          <p:nvPr/>
        </p:nvSpPr>
        <p:spPr>
          <a:xfrm>
            <a:off x="2158957" y="1549746"/>
            <a:ext cx="1119217" cy="307777"/>
          </a:xfrm>
          <a:prstGeom prst="rect">
            <a:avLst/>
          </a:prstGeom>
          <a:noFill/>
        </p:spPr>
        <p:txBody>
          <a:bodyPr wrap="none" rtlCol="0">
            <a:spAutoFit/>
          </a:bodyPr>
          <a:lstStyle/>
          <a:p>
            <a:r>
              <a:rPr lang="en-US" dirty="0"/>
              <a:t>Multi-tenant</a:t>
            </a:r>
          </a:p>
        </p:txBody>
      </p:sp>
      <p:sp>
        <p:nvSpPr>
          <p:cNvPr id="40" name="Rectangle 39">
            <a:extLst>
              <a:ext uri="{FF2B5EF4-FFF2-40B4-BE49-F238E27FC236}">
                <a16:creationId xmlns:a16="http://schemas.microsoft.com/office/drawing/2014/main" id="{34D57C87-5973-8943-B21F-A381A9EB6B1A}"/>
              </a:ext>
            </a:extLst>
          </p:cNvPr>
          <p:cNvSpPr/>
          <p:nvPr/>
        </p:nvSpPr>
        <p:spPr>
          <a:xfrm>
            <a:off x="3072548" y="3614476"/>
            <a:ext cx="1361977" cy="1080256"/>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b" anchorCtr="0" forceAA="0" compatLnSpc="1">
            <a:prstTxWarp prst="textNoShape">
              <a:avLst/>
            </a:prstTxWarp>
            <a:noAutofit/>
          </a:bodyPr>
          <a:lstStyle/>
          <a:p>
            <a:pPr algn="ctr"/>
            <a:r>
              <a:rPr lang="en-US" sz="1050" dirty="0">
                <a:ln w="0"/>
                <a:solidFill>
                  <a:schemeClr val="accent6">
                    <a:lumMod val="50000"/>
                  </a:schemeClr>
                </a:solidFill>
                <a:effectLst>
                  <a:outerShdw blurRad="38100" dist="19050" dir="2700000" algn="tl" rotWithShape="0">
                    <a:schemeClr val="dk1">
                      <a:alpha val="40000"/>
                    </a:schemeClr>
                  </a:outerShdw>
                </a:effectLst>
              </a:rPr>
              <a:t>OMAG Server Platform</a:t>
            </a:r>
          </a:p>
        </p:txBody>
      </p:sp>
      <p:sp>
        <p:nvSpPr>
          <p:cNvPr id="41" name="Rectangle 40">
            <a:extLst>
              <a:ext uri="{FF2B5EF4-FFF2-40B4-BE49-F238E27FC236}">
                <a16:creationId xmlns:a16="http://schemas.microsoft.com/office/drawing/2014/main" id="{57F50A4D-4320-6641-BAAB-78BB6FC43AF7}"/>
              </a:ext>
            </a:extLst>
          </p:cNvPr>
          <p:cNvSpPr/>
          <p:nvPr/>
        </p:nvSpPr>
        <p:spPr>
          <a:xfrm>
            <a:off x="3161181" y="3763258"/>
            <a:ext cx="1184709" cy="375386"/>
          </a:xfrm>
          <a:prstGeom prst="rect">
            <a:avLst/>
          </a:prstGeom>
          <a:solidFill>
            <a:srgbClr val="6DCCDE">
              <a:alpha val="51000"/>
            </a:srgbClr>
          </a:solidFill>
          <a:ln w="19050">
            <a:solidFill>
              <a:srgbClr val="00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Egeria Server 1</a:t>
            </a:r>
          </a:p>
        </p:txBody>
      </p:sp>
      <p:sp>
        <p:nvSpPr>
          <p:cNvPr id="42" name="TextBox 41">
            <a:extLst>
              <a:ext uri="{FF2B5EF4-FFF2-40B4-BE49-F238E27FC236}">
                <a16:creationId xmlns:a16="http://schemas.microsoft.com/office/drawing/2014/main" id="{454FE38B-5AAD-344B-9E8A-A5E08316DDE8}"/>
              </a:ext>
            </a:extLst>
          </p:cNvPr>
          <p:cNvSpPr txBox="1"/>
          <p:nvPr/>
        </p:nvSpPr>
        <p:spPr>
          <a:xfrm>
            <a:off x="4498340" y="4386955"/>
            <a:ext cx="603050" cy="307777"/>
          </a:xfrm>
          <a:prstGeom prst="rect">
            <a:avLst/>
          </a:prstGeom>
          <a:noFill/>
        </p:spPr>
        <p:txBody>
          <a:bodyPr wrap="none" rtlCol="0">
            <a:spAutoFit/>
          </a:bodyPr>
          <a:lstStyle/>
          <a:p>
            <a:r>
              <a:rPr lang="en-US" dirty="0"/>
              <a:t>Edge</a:t>
            </a:r>
          </a:p>
        </p:txBody>
      </p:sp>
    </p:spTree>
    <p:extLst>
      <p:ext uri="{BB962C8B-B14F-4D97-AF65-F5344CB8AC3E}">
        <p14:creationId xmlns:p14="http://schemas.microsoft.com/office/powerpoint/2010/main" val="725152758"/>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a:extLst>
              <a:ext uri="{FF2B5EF4-FFF2-40B4-BE49-F238E27FC236}">
                <a16:creationId xmlns:a16="http://schemas.microsoft.com/office/drawing/2014/main" id="{606FE8D7-B3CC-BD43-820A-A8ABF32CDB06}"/>
              </a:ext>
            </a:extLst>
          </p:cNvPr>
          <p:cNvSpPr>
            <a:spLocks noGrp="1"/>
          </p:cNvSpPr>
          <p:nvPr>
            <p:ph type="title"/>
          </p:nvPr>
        </p:nvSpPr>
        <p:spPr/>
        <p:txBody>
          <a:bodyPr/>
          <a:lstStyle/>
          <a:p>
            <a:r>
              <a:rPr lang="en-GB" altLang="en-US" dirty="0">
                <a:cs typeface="ＭＳ Ｐゴシック" panose="020B0600070205080204" pitchFamily="34" charset="-128"/>
              </a:rPr>
              <a:t>Automating governance example</a:t>
            </a:r>
          </a:p>
        </p:txBody>
      </p:sp>
      <p:sp>
        <p:nvSpPr>
          <p:cNvPr id="3" name="Rounded Rectangle 2">
            <a:extLst>
              <a:ext uri="{FF2B5EF4-FFF2-40B4-BE49-F238E27FC236}">
                <a16:creationId xmlns:a16="http://schemas.microsoft.com/office/drawing/2014/main" id="{93A53051-2E94-AC41-B14D-9B5E49FAAF9C}"/>
              </a:ext>
            </a:extLst>
          </p:cNvPr>
          <p:cNvSpPr>
            <a:spLocks noChangeArrowheads="1"/>
          </p:cNvSpPr>
          <p:nvPr/>
        </p:nvSpPr>
        <p:spPr bwMode="auto">
          <a:xfrm>
            <a:off x="612776" y="1866900"/>
            <a:ext cx="1621368" cy="1700213"/>
          </a:xfrm>
          <a:prstGeom prst="roundRect">
            <a:avLst>
              <a:gd name="adj" fmla="val 16667"/>
            </a:avLst>
          </a:prstGeom>
          <a:solidFill>
            <a:srgbClr val="DBEEF4"/>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800" dirty="0">
                <a:solidFill>
                  <a:srgbClr val="1F497D"/>
                </a:solidFill>
                <a:latin typeface="Calibri"/>
                <a:ea typeface="+mn-ea"/>
                <a:cs typeface="Calibri"/>
              </a:rPr>
              <a:t>IBM</a:t>
            </a:r>
          </a:p>
          <a:p>
            <a:pPr algn="ctr">
              <a:defRPr/>
            </a:pPr>
            <a:r>
              <a:rPr lang="en-GB" sz="1800" dirty="0">
                <a:solidFill>
                  <a:srgbClr val="1F497D"/>
                </a:solidFill>
                <a:latin typeface="Calibri"/>
                <a:ea typeface="+mn-ea"/>
                <a:cs typeface="Calibri"/>
              </a:rPr>
              <a:t>Information</a:t>
            </a:r>
          </a:p>
          <a:p>
            <a:pPr algn="ctr">
              <a:defRPr/>
            </a:pPr>
            <a:r>
              <a:rPr lang="en-GB" sz="1800" dirty="0">
                <a:solidFill>
                  <a:srgbClr val="1F497D"/>
                </a:solidFill>
                <a:latin typeface="Calibri"/>
                <a:ea typeface="+mn-ea"/>
                <a:cs typeface="Calibri"/>
              </a:rPr>
              <a:t>Governance</a:t>
            </a:r>
          </a:p>
          <a:p>
            <a:pPr algn="ctr">
              <a:defRPr/>
            </a:pPr>
            <a:r>
              <a:rPr lang="en-GB" sz="1800" dirty="0">
                <a:solidFill>
                  <a:srgbClr val="1F497D"/>
                </a:solidFill>
                <a:latin typeface="Calibri"/>
                <a:ea typeface="+mn-ea"/>
                <a:cs typeface="Calibri"/>
              </a:rPr>
              <a:t>Catalog</a:t>
            </a:r>
          </a:p>
        </p:txBody>
      </p:sp>
      <p:sp>
        <p:nvSpPr>
          <p:cNvPr id="4" name="Rounded Rectangle 3">
            <a:extLst>
              <a:ext uri="{FF2B5EF4-FFF2-40B4-BE49-F238E27FC236}">
                <a16:creationId xmlns:a16="http://schemas.microsoft.com/office/drawing/2014/main" id="{83710ACA-B50C-E54C-AB16-12FAF16619FA}"/>
              </a:ext>
            </a:extLst>
          </p:cNvPr>
          <p:cNvSpPr>
            <a:spLocks noChangeArrowheads="1"/>
          </p:cNvSpPr>
          <p:nvPr/>
        </p:nvSpPr>
        <p:spPr bwMode="auto">
          <a:xfrm>
            <a:off x="2483353" y="1860550"/>
            <a:ext cx="1570655" cy="1700213"/>
          </a:xfrm>
          <a:prstGeom prst="roundRect">
            <a:avLst>
              <a:gd name="adj" fmla="val 16667"/>
            </a:avLst>
          </a:prstGeom>
          <a:solidFill>
            <a:srgbClr val="EBF1DE"/>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800" dirty="0">
                <a:solidFill>
                  <a:srgbClr val="1F497D"/>
                </a:solidFill>
                <a:latin typeface="Calibri"/>
                <a:ea typeface="+mn-ea"/>
                <a:cs typeface="Calibri"/>
              </a:rPr>
              <a:t>Apache Atlas</a:t>
            </a:r>
          </a:p>
        </p:txBody>
      </p:sp>
      <p:sp>
        <p:nvSpPr>
          <p:cNvPr id="5" name="Rounded Rectangle 4">
            <a:extLst>
              <a:ext uri="{FF2B5EF4-FFF2-40B4-BE49-F238E27FC236}">
                <a16:creationId xmlns:a16="http://schemas.microsoft.com/office/drawing/2014/main" id="{3AAF8F5B-C5BA-B448-806E-1A3D6521B6E9}"/>
              </a:ext>
            </a:extLst>
          </p:cNvPr>
          <p:cNvSpPr>
            <a:spLocks noChangeArrowheads="1"/>
          </p:cNvSpPr>
          <p:nvPr/>
        </p:nvSpPr>
        <p:spPr bwMode="auto">
          <a:xfrm>
            <a:off x="6480042" y="2955925"/>
            <a:ext cx="2176463" cy="622300"/>
          </a:xfrm>
          <a:prstGeom prst="roundRect">
            <a:avLst>
              <a:gd name="adj" fmla="val 16667"/>
            </a:avLst>
          </a:prstGeom>
          <a:solidFill>
            <a:srgbClr val="FDEADA"/>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800" dirty="0">
                <a:solidFill>
                  <a:srgbClr val="1F497D"/>
                </a:solidFill>
                <a:latin typeface="Calibri"/>
                <a:ea typeface="+mn-ea"/>
                <a:cs typeface="Calibri"/>
              </a:rPr>
              <a:t>Apache Ranger</a:t>
            </a:r>
          </a:p>
        </p:txBody>
      </p:sp>
      <p:sp>
        <p:nvSpPr>
          <p:cNvPr id="6" name="Rounded Rectangle 5">
            <a:extLst>
              <a:ext uri="{FF2B5EF4-FFF2-40B4-BE49-F238E27FC236}">
                <a16:creationId xmlns:a16="http://schemas.microsoft.com/office/drawing/2014/main" id="{AE9270E1-F3CC-6643-92B2-72FE1A9276C0}"/>
              </a:ext>
            </a:extLst>
          </p:cNvPr>
          <p:cNvSpPr>
            <a:spLocks noChangeArrowheads="1"/>
          </p:cNvSpPr>
          <p:nvPr/>
        </p:nvSpPr>
        <p:spPr bwMode="auto">
          <a:xfrm>
            <a:off x="6473692" y="1928813"/>
            <a:ext cx="2176463" cy="620712"/>
          </a:xfrm>
          <a:prstGeom prst="roundRect">
            <a:avLst>
              <a:gd name="adj" fmla="val 16667"/>
            </a:avLst>
          </a:prstGeom>
          <a:solidFill>
            <a:srgbClr val="DCE6F2"/>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800" dirty="0">
                <a:solidFill>
                  <a:srgbClr val="1F497D"/>
                </a:solidFill>
                <a:latin typeface="Calibri"/>
                <a:ea typeface="+mn-ea"/>
                <a:cs typeface="Calibri"/>
              </a:rPr>
              <a:t>Gaian</a:t>
            </a:r>
          </a:p>
        </p:txBody>
      </p:sp>
      <p:pic>
        <p:nvPicPr>
          <p:cNvPr id="12294" name="Picture 6" descr="Faith Broker Icon.png">
            <a:extLst>
              <a:ext uri="{FF2B5EF4-FFF2-40B4-BE49-F238E27FC236}">
                <a16:creationId xmlns:a16="http://schemas.microsoft.com/office/drawing/2014/main" id="{47C20B5E-E396-4648-8B1C-A7B9BC9F666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60463" y="957866"/>
            <a:ext cx="717550" cy="96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descr="Callie Quartile Icon.png">
            <a:extLst>
              <a:ext uri="{FF2B5EF4-FFF2-40B4-BE49-F238E27FC236}">
                <a16:creationId xmlns:a16="http://schemas.microsoft.com/office/drawing/2014/main" id="{4ADDBF93-18EE-C143-AF6A-698E514AC36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31007" y="953942"/>
            <a:ext cx="785812" cy="950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296" name="TextBox 10">
            <a:extLst>
              <a:ext uri="{FF2B5EF4-FFF2-40B4-BE49-F238E27FC236}">
                <a16:creationId xmlns:a16="http://schemas.microsoft.com/office/drawing/2014/main" id="{77121FF3-49B2-CB44-943A-F9340D23B670}"/>
              </a:ext>
            </a:extLst>
          </p:cNvPr>
          <p:cNvSpPr txBox="1">
            <a:spLocks noChangeArrowheads="1"/>
          </p:cNvSpPr>
          <p:nvPr/>
        </p:nvSpPr>
        <p:spPr bwMode="auto">
          <a:xfrm>
            <a:off x="317559" y="1089327"/>
            <a:ext cx="1047750"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800" b="1" dirty="0">
                <a:latin typeface="Calibri" panose="020F0502020204030204" pitchFamily="34" charset="0"/>
              </a:rPr>
              <a:t>Define Policies</a:t>
            </a:r>
          </a:p>
        </p:txBody>
      </p:sp>
      <p:sp>
        <p:nvSpPr>
          <p:cNvPr id="12" name="TextBox 11">
            <a:extLst>
              <a:ext uri="{FF2B5EF4-FFF2-40B4-BE49-F238E27FC236}">
                <a16:creationId xmlns:a16="http://schemas.microsoft.com/office/drawing/2014/main" id="{D817FBF1-F48C-5E4A-82A6-7EFDD6B29B22}"/>
              </a:ext>
            </a:extLst>
          </p:cNvPr>
          <p:cNvSpPr txBox="1">
            <a:spLocks noChangeArrowheads="1"/>
          </p:cNvSpPr>
          <p:nvPr/>
        </p:nvSpPr>
        <p:spPr bwMode="auto">
          <a:xfrm>
            <a:off x="2502602" y="1090201"/>
            <a:ext cx="157065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GB" altLang="en-US" sz="1800" b="1" dirty="0">
                <a:latin typeface="Calibri" panose="020F0502020204030204" pitchFamily="34" charset="0"/>
              </a:rPr>
              <a:t>Hadoop Metadata</a:t>
            </a:r>
          </a:p>
        </p:txBody>
      </p:sp>
      <p:sp>
        <p:nvSpPr>
          <p:cNvPr id="13" name="TextBox 12">
            <a:extLst>
              <a:ext uri="{FF2B5EF4-FFF2-40B4-BE49-F238E27FC236}">
                <a16:creationId xmlns:a16="http://schemas.microsoft.com/office/drawing/2014/main" id="{1C591EAC-FBA0-F948-A934-CA071B66688F}"/>
              </a:ext>
            </a:extLst>
          </p:cNvPr>
          <p:cNvSpPr txBox="1">
            <a:spLocks noChangeArrowheads="1"/>
          </p:cNvSpPr>
          <p:nvPr/>
        </p:nvSpPr>
        <p:spPr bwMode="auto">
          <a:xfrm>
            <a:off x="6326055" y="3713163"/>
            <a:ext cx="24844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GB" altLang="en-US" sz="1800" b="1" dirty="0">
                <a:latin typeface="Calibri" panose="020F0502020204030204" pitchFamily="34" charset="0"/>
              </a:rPr>
              <a:t>Manage Data Access</a:t>
            </a:r>
          </a:p>
        </p:txBody>
      </p:sp>
      <p:sp>
        <p:nvSpPr>
          <p:cNvPr id="14" name="Rectangle 13">
            <a:extLst>
              <a:ext uri="{FF2B5EF4-FFF2-40B4-BE49-F238E27FC236}">
                <a16:creationId xmlns:a16="http://schemas.microsoft.com/office/drawing/2014/main" id="{B60556F3-A952-E84A-9604-AE8F50036E9D}"/>
              </a:ext>
            </a:extLst>
          </p:cNvPr>
          <p:cNvSpPr>
            <a:spLocks noChangeArrowheads="1"/>
          </p:cNvSpPr>
          <p:nvPr/>
        </p:nvSpPr>
        <p:spPr bwMode="auto">
          <a:xfrm>
            <a:off x="683393" y="3902075"/>
            <a:ext cx="5070869" cy="646330"/>
          </a:xfrm>
          <a:prstGeom prst="rect">
            <a:avLst/>
          </a:prstGeom>
          <a:solidFill>
            <a:srgbClr val="6DCCDE"/>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r>
              <a:rPr lang="en-GB" sz="1800" dirty="0">
                <a:solidFill>
                  <a:schemeClr val="accent6">
                    <a:lumMod val="50000"/>
                  </a:schemeClr>
                </a:solidFill>
                <a:latin typeface="Calibri"/>
                <a:ea typeface="+mn-ea"/>
                <a:cs typeface="Calibri"/>
              </a:rPr>
              <a:t>Egeria Cohort</a:t>
            </a:r>
          </a:p>
          <a:p>
            <a:pPr algn="ctr">
              <a:defRPr/>
            </a:pPr>
            <a:r>
              <a:rPr lang="en-GB" sz="1800" dirty="0">
                <a:solidFill>
                  <a:schemeClr val="accent6">
                    <a:lumMod val="50000"/>
                  </a:schemeClr>
                </a:solidFill>
                <a:latin typeface="Calibri"/>
                <a:ea typeface="+mn-ea"/>
                <a:cs typeface="Calibri"/>
              </a:rPr>
              <a:t>(Open metadata exchange and federated queries)</a:t>
            </a:r>
          </a:p>
        </p:txBody>
      </p:sp>
      <p:sp>
        <p:nvSpPr>
          <p:cNvPr id="15" name="Rectangle 14">
            <a:extLst>
              <a:ext uri="{FF2B5EF4-FFF2-40B4-BE49-F238E27FC236}">
                <a16:creationId xmlns:a16="http://schemas.microsoft.com/office/drawing/2014/main" id="{A0A937E7-8C82-684C-910E-920CF64BFF8C}"/>
              </a:ext>
            </a:extLst>
          </p:cNvPr>
          <p:cNvSpPr>
            <a:spLocks noChangeArrowheads="1"/>
          </p:cNvSpPr>
          <p:nvPr/>
        </p:nvSpPr>
        <p:spPr bwMode="auto">
          <a:xfrm>
            <a:off x="1358000" y="3584575"/>
            <a:ext cx="136525" cy="317500"/>
          </a:xfrm>
          <a:prstGeom prst="rect">
            <a:avLst/>
          </a:prstGeom>
          <a:solidFill>
            <a:schemeClr val="tx1"/>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16" name="Rectangle 15">
            <a:extLst>
              <a:ext uri="{FF2B5EF4-FFF2-40B4-BE49-F238E27FC236}">
                <a16:creationId xmlns:a16="http://schemas.microsoft.com/office/drawing/2014/main" id="{9023DDE0-EEB6-5744-AD46-AE8C364D057E}"/>
              </a:ext>
            </a:extLst>
          </p:cNvPr>
          <p:cNvSpPr>
            <a:spLocks noChangeArrowheads="1"/>
          </p:cNvSpPr>
          <p:nvPr/>
        </p:nvSpPr>
        <p:spPr bwMode="auto">
          <a:xfrm>
            <a:off x="3201211" y="3568200"/>
            <a:ext cx="134937" cy="317500"/>
          </a:xfrm>
          <a:prstGeom prst="rect">
            <a:avLst/>
          </a:prstGeom>
          <a:solidFill>
            <a:schemeClr val="tx1"/>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21" name="Left-Right Arrow 20">
            <a:extLst>
              <a:ext uri="{FF2B5EF4-FFF2-40B4-BE49-F238E27FC236}">
                <a16:creationId xmlns:a16="http://schemas.microsoft.com/office/drawing/2014/main" id="{80DFCEE1-44AB-4F49-A5EE-BEEE0F54B6DA}"/>
              </a:ext>
            </a:extLst>
          </p:cNvPr>
          <p:cNvSpPr>
            <a:spLocks noChangeArrowheads="1"/>
          </p:cNvSpPr>
          <p:nvPr/>
        </p:nvSpPr>
        <p:spPr bwMode="auto">
          <a:xfrm>
            <a:off x="5887905" y="2109788"/>
            <a:ext cx="431800" cy="203200"/>
          </a:xfrm>
          <a:prstGeom prst="leftRightArrow">
            <a:avLst>
              <a:gd name="adj1" fmla="val 50000"/>
              <a:gd name="adj2" fmla="val 50351"/>
            </a:avLst>
          </a:prstGeom>
          <a:solidFill>
            <a:srgbClr val="6DCCDE"/>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22" name="Left-Right Arrow 21">
            <a:extLst>
              <a:ext uri="{FF2B5EF4-FFF2-40B4-BE49-F238E27FC236}">
                <a16:creationId xmlns:a16="http://schemas.microsoft.com/office/drawing/2014/main" id="{8E44A7E6-71C7-D249-A230-C82E84BA28F6}"/>
              </a:ext>
            </a:extLst>
          </p:cNvPr>
          <p:cNvSpPr>
            <a:spLocks noChangeArrowheads="1"/>
          </p:cNvSpPr>
          <p:nvPr/>
        </p:nvSpPr>
        <p:spPr bwMode="auto">
          <a:xfrm>
            <a:off x="5886317" y="3168650"/>
            <a:ext cx="430213" cy="204788"/>
          </a:xfrm>
          <a:prstGeom prst="leftRightArrow">
            <a:avLst>
              <a:gd name="adj1" fmla="val 50000"/>
              <a:gd name="adj2" fmla="val 49777"/>
            </a:avLst>
          </a:prstGeom>
          <a:solidFill>
            <a:srgbClr val="6DCCDE"/>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23" name="Up-Down Arrow 22">
            <a:extLst>
              <a:ext uri="{FF2B5EF4-FFF2-40B4-BE49-F238E27FC236}">
                <a16:creationId xmlns:a16="http://schemas.microsoft.com/office/drawing/2014/main" id="{A525E4D1-39EF-3345-B901-45A76BF7F45E}"/>
              </a:ext>
            </a:extLst>
          </p:cNvPr>
          <p:cNvSpPr>
            <a:spLocks noChangeArrowheads="1"/>
          </p:cNvSpPr>
          <p:nvPr/>
        </p:nvSpPr>
        <p:spPr bwMode="auto">
          <a:xfrm>
            <a:off x="7430955" y="2563813"/>
            <a:ext cx="214312" cy="360362"/>
          </a:xfrm>
          <a:prstGeom prst="upDownArrow">
            <a:avLst>
              <a:gd name="adj1" fmla="val 50000"/>
              <a:gd name="adj2" fmla="val 50009"/>
            </a:avLst>
          </a:prstGeom>
          <a:solidFill>
            <a:srgbClr val="FFFFFF"/>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19" name="TextBox 10">
            <a:extLst>
              <a:ext uri="{FF2B5EF4-FFF2-40B4-BE49-F238E27FC236}">
                <a16:creationId xmlns:a16="http://schemas.microsoft.com/office/drawing/2014/main" id="{CD886B04-00DD-884D-ADD4-0ADCEAC449EE}"/>
              </a:ext>
            </a:extLst>
          </p:cNvPr>
          <p:cNvSpPr txBox="1">
            <a:spLocks noChangeArrowheads="1"/>
          </p:cNvSpPr>
          <p:nvPr/>
        </p:nvSpPr>
        <p:spPr bwMode="auto">
          <a:xfrm>
            <a:off x="7916819" y="1062037"/>
            <a:ext cx="10477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eaLnBrk="1" hangingPunct="1"/>
            <a:r>
              <a:rPr lang="en-GB" altLang="en-US" sz="1800" b="1" dirty="0">
                <a:latin typeface="Calibri" panose="020F0502020204030204" pitchFamily="34" charset="0"/>
              </a:rPr>
              <a:t>Access</a:t>
            </a:r>
          </a:p>
          <a:p>
            <a:pPr eaLnBrk="1" hangingPunct="1"/>
            <a:r>
              <a:rPr lang="en-GB" altLang="en-US" sz="1800" b="1" dirty="0">
                <a:latin typeface="Calibri" panose="020F0502020204030204" pitchFamily="34" charset="0"/>
              </a:rPr>
              <a:t>Data</a:t>
            </a:r>
          </a:p>
        </p:txBody>
      </p:sp>
      <p:sp>
        <p:nvSpPr>
          <p:cNvPr id="25" name="Rounded Rectangle 24">
            <a:extLst>
              <a:ext uri="{FF2B5EF4-FFF2-40B4-BE49-F238E27FC236}">
                <a16:creationId xmlns:a16="http://schemas.microsoft.com/office/drawing/2014/main" id="{4C21239D-326E-6C45-9F15-95EEC015053F}"/>
              </a:ext>
            </a:extLst>
          </p:cNvPr>
          <p:cNvSpPr>
            <a:spLocks noChangeArrowheads="1"/>
          </p:cNvSpPr>
          <p:nvPr/>
        </p:nvSpPr>
        <p:spPr bwMode="auto">
          <a:xfrm>
            <a:off x="4313770" y="1854432"/>
            <a:ext cx="1409035" cy="1700213"/>
          </a:xfrm>
          <a:prstGeom prst="roundRect">
            <a:avLst>
              <a:gd name="adj" fmla="val 16667"/>
            </a:avLst>
          </a:prstGeom>
          <a:solidFill>
            <a:srgbClr val="6DCCDE"/>
          </a:solidFill>
          <a:ln w="9525">
            <a:solidFill>
              <a:schemeClr val="tx2"/>
            </a:solidFill>
            <a:round/>
            <a:headEnd/>
            <a:tailEnd/>
          </a:ln>
          <a:effectLst>
            <a:outerShdw blurRad="40000" dist="23000" dir="5400000" rotWithShape="0">
              <a:srgbClr val="808080">
                <a:alpha val="34999"/>
              </a:srgbClr>
            </a:outerShdw>
          </a:effectLst>
        </p:spPr>
        <p:txBody>
          <a:bodyPr anchor="ctr"/>
          <a:lstStyle/>
          <a:p>
            <a:pPr algn="ctr">
              <a:defRPr/>
            </a:pPr>
            <a:r>
              <a:rPr lang="en-GB" sz="1800" dirty="0">
                <a:solidFill>
                  <a:schemeClr val="accent6">
                    <a:lumMod val="50000"/>
                  </a:schemeClr>
                </a:solidFill>
                <a:latin typeface="Calibri"/>
                <a:cs typeface="Calibri"/>
              </a:rPr>
              <a:t>Egeria</a:t>
            </a:r>
          </a:p>
        </p:txBody>
      </p:sp>
      <p:sp>
        <p:nvSpPr>
          <p:cNvPr id="26" name="Rectangle 25">
            <a:extLst>
              <a:ext uri="{FF2B5EF4-FFF2-40B4-BE49-F238E27FC236}">
                <a16:creationId xmlns:a16="http://schemas.microsoft.com/office/drawing/2014/main" id="{6335D2FD-3FCC-2742-8414-849FA729DC23}"/>
              </a:ext>
            </a:extLst>
          </p:cNvPr>
          <p:cNvSpPr>
            <a:spLocks noChangeArrowheads="1"/>
          </p:cNvSpPr>
          <p:nvPr/>
        </p:nvSpPr>
        <p:spPr bwMode="auto">
          <a:xfrm>
            <a:off x="4962963" y="3569610"/>
            <a:ext cx="134937" cy="317500"/>
          </a:xfrm>
          <a:prstGeom prst="rect">
            <a:avLst/>
          </a:prstGeom>
          <a:solidFill>
            <a:schemeClr val="tx1"/>
          </a:solidFill>
          <a:ln w="9525">
            <a:solidFill>
              <a:schemeClr val="tx2"/>
            </a:solidFill>
            <a:miter lim="800000"/>
            <a:headEnd/>
            <a:tailEnd/>
          </a:ln>
          <a:effectLst>
            <a:outerShdw blurRad="40000" dist="23000" dir="5400000" rotWithShape="0">
              <a:srgbClr val="808080">
                <a:alpha val="34999"/>
              </a:srgbClr>
            </a:outerShdw>
          </a:effectLst>
        </p:spPr>
        <p:txBody>
          <a:bodyPr anchor="ctr"/>
          <a:lstStyle/>
          <a:p>
            <a:pPr algn="ctr">
              <a:defRPr/>
            </a:pPr>
            <a:endParaRPr lang="en-GB" sz="1800" dirty="0">
              <a:solidFill>
                <a:srgbClr val="1F497D"/>
              </a:solidFill>
              <a:latin typeface="Calibri"/>
              <a:ea typeface="+mn-ea"/>
              <a:cs typeface="Calibri"/>
            </a:endParaRPr>
          </a:p>
        </p:txBody>
      </p:sp>
      <p:sp>
        <p:nvSpPr>
          <p:cNvPr id="27" name="TextBox 26">
            <a:extLst>
              <a:ext uri="{FF2B5EF4-FFF2-40B4-BE49-F238E27FC236}">
                <a16:creationId xmlns:a16="http://schemas.microsoft.com/office/drawing/2014/main" id="{882C03C3-CE14-0A40-AA8C-B08DF61C5DC9}"/>
              </a:ext>
            </a:extLst>
          </p:cNvPr>
          <p:cNvSpPr txBox="1">
            <a:spLocks noChangeArrowheads="1"/>
          </p:cNvSpPr>
          <p:nvPr/>
        </p:nvSpPr>
        <p:spPr bwMode="auto">
          <a:xfrm>
            <a:off x="4113412" y="1078894"/>
            <a:ext cx="1809750"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eaLnBrk="1" hangingPunct="1"/>
            <a:r>
              <a:rPr lang="en-GB" altLang="en-US" sz="1800" b="1" dirty="0">
                <a:latin typeface="Calibri" panose="020F0502020204030204" pitchFamily="34" charset="0"/>
              </a:rPr>
              <a:t>Open </a:t>
            </a:r>
          </a:p>
          <a:p>
            <a:pPr algn="ctr" eaLnBrk="1" hangingPunct="1"/>
            <a:r>
              <a:rPr lang="en-GB" altLang="en-US" sz="1800" b="1" dirty="0">
                <a:latin typeface="Calibri" panose="020F0502020204030204" pitchFamily="34" charset="0"/>
              </a:rPr>
              <a:t>Governance APIs</a:t>
            </a:r>
          </a:p>
        </p:txBody>
      </p:sp>
      <p:sp>
        <p:nvSpPr>
          <p:cNvPr id="7" name="TextBox 6">
            <a:extLst>
              <a:ext uri="{FF2B5EF4-FFF2-40B4-BE49-F238E27FC236}">
                <a16:creationId xmlns:a16="http://schemas.microsoft.com/office/drawing/2014/main" id="{C1A6C2C3-0C7B-B84D-B3FF-F6BAB6F86D40}"/>
              </a:ext>
            </a:extLst>
          </p:cNvPr>
          <p:cNvSpPr txBox="1"/>
          <p:nvPr/>
        </p:nvSpPr>
        <p:spPr>
          <a:xfrm>
            <a:off x="5656434" y="1821888"/>
            <a:ext cx="920445" cy="307777"/>
          </a:xfrm>
          <a:prstGeom prst="rect">
            <a:avLst/>
          </a:prstGeom>
          <a:noFill/>
        </p:spPr>
        <p:txBody>
          <a:bodyPr wrap="none" rtlCol="0">
            <a:spAutoFit/>
          </a:bodyPr>
          <a:lstStyle/>
          <a:p>
            <a:r>
              <a:rPr lang="en-US" dirty="0"/>
              <a:t>configure</a:t>
            </a:r>
          </a:p>
        </p:txBody>
      </p:sp>
      <p:sp>
        <p:nvSpPr>
          <p:cNvPr id="28" name="TextBox 27">
            <a:extLst>
              <a:ext uri="{FF2B5EF4-FFF2-40B4-BE49-F238E27FC236}">
                <a16:creationId xmlns:a16="http://schemas.microsoft.com/office/drawing/2014/main" id="{3EE2FB1F-32BD-B14C-AD02-A97CAD6326C3}"/>
              </a:ext>
            </a:extLst>
          </p:cNvPr>
          <p:cNvSpPr txBox="1"/>
          <p:nvPr/>
        </p:nvSpPr>
        <p:spPr>
          <a:xfrm>
            <a:off x="5656433" y="2792593"/>
            <a:ext cx="920445" cy="307777"/>
          </a:xfrm>
          <a:prstGeom prst="rect">
            <a:avLst/>
          </a:prstGeom>
          <a:noFill/>
        </p:spPr>
        <p:txBody>
          <a:bodyPr wrap="none" rtlCol="0">
            <a:spAutoFit/>
          </a:bodyPr>
          <a:lstStyle/>
          <a:p>
            <a:r>
              <a:rPr lang="en-US" dirty="0"/>
              <a:t>configure</a:t>
            </a:r>
          </a:p>
        </p:txBody>
      </p:sp>
      <p:sp>
        <p:nvSpPr>
          <p:cNvPr id="24" name="Slide Number Placeholder 2">
            <a:extLst>
              <a:ext uri="{FF2B5EF4-FFF2-40B4-BE49-F238E27FC236}">
                <a16:creationId xmlns:a16="http://schemas.microsoft.com/office/drawing/2014/main" id="{9D4D3317-3D80-054A-BFAD-FF4EC0E2A9E5}"/>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11</a:t>
            </a:fld>
            <a:endParaRPr lang="en-US" sz="1000"/>
          </a:p>
        </p:txBody>
      </p:sp>
    </p:spTree>
    <p:extLst>
      <p:ext uri="{BB962C8B-B14F-4D97-AF65-F5344CB8AC3E}">
        <p14:creationId xmlns:p14="http://schemas.microsoft.com/office/powerpoint/2010/main" val="3893024722"/>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949D8AA-877B-F14F-A76F-E04BA0A7C4B7}"/>
              </a:ext>
            </a:extLst>
          </p:cNvPr>
          <p:cNvSpPr>
            <a:spLocks noGrp="1"/>
          </p:cNvSpPr>
          <p:nvPr>
            <p:ph type="title"/>
          </p:nvPr>
        </p:nvSpPr>
        <p:spPr>
          <a:xfrm>
            <a:off x="359200" y="280673"/>
            <a:ext cx="8473099" cy="572699"/>
          </a:xfrm>
        </p:spPr>
        <p:txBody>
          <a:bodyPr>
            <a:normAutofit/>
          </a:bodyPr>
          <a:lstStyle/>
          <a:p>
            <a:r>
              <a:rPr lang="en-US" dirty="0"/>
              <a:t>Using ODPi Egeria …</a:t>
            </a:r>
          </a:p>
        </p:txBody>
      </p:sp>
      <p:sp>
        <p:nvSpPr>
          <p:cNvPr id="11" name="Content Placeholder 10">
            <a:extLst>
              <a:ext uri="{FF2B5EF4-FFF2-40B4-BE49-F238E27FC236}">
                <a16:creationId xmlns:a16="http://schemas.microsoft.com/office/drawing/2014/main" id="{84BE4384-1D19-9840-B998-3BB9C2D0B3BE}"/>
              </a:ext>
            </a:extLst>
          </p:cNvPr>
          <p:cNvSpPr>
            <a:spLocks noGrp="1"/>
          </p:cNvSpPr>
          <p:nvPr>
            <p:ph idx="1"/>
          </p:nvPr>
        </p:nvSpPr>
        <p:spPr>
          <a:xfrm>
            <a:off x="152399" y="1027300"/>
            <a:ext cx="4509753" cy="3660129"/>
          </a:xfrm>
        </p:spPr>
        <p:txBody>
          <a:bodyPr/>
          <a:lstStyle/>
          <a:p>
            <a:pPr>
              <a:spcAft>
                <a:spcPts val="400"/>
              </a:spcAft>
            </a:pPr>
            <a:r>
              <a:rPr lang="en-US" dirty="0"/>
              <a:t>Eases the cost of metadata integration through </a:t>
            </a:r>
          </a:p>
          <a:p>
            <a:pPr lvl="1">
              <a:spcAft>
                <a:spcPts val="400"/>
              </a:spcAft>
            </a:pPr>
            <a:r>
              <a:rPr lang="en-US" dirty="0"/>
              <a:t>Comprehensive standards and libraries.  </a:t>
            </a:r>
          </a:p>
          <a:p>
            <a:pPr lvl="1">
              <a:spcAft>
                <a:spcPts val="400"/>
              </a:spcAft>
            </a:pPr>
            <a:r>
              <a:rPr lang="en-US" dirty="0"/>
              <a:t>Active vendor recruitment program.</a:t>
            </a:r>
          </a:p>
          <a:p>
            <a:pPr>
              <a:spcAft>
                <a:spcPts val="400"/>
              </a:spcAft>
            </a:pPr>
            <a:r>
              <a:rPr lang="en-US" dirty="0"/>
              <a:t>Provides direct support to many governance roles, filling the gaps between function offered through commercial tools.</a:t>
            </a:r>
          </a:p>
          <a:p>
            <a:pPr>
              <a:spcAft>
                <a:spcPts val="400"/>
              </a:spcAft>
            </a:pPr>
            <a:r>
              <a:rPr lang="en-US" dirty="0"/>
              <a:t>Provides best practices and content packs to accelerate an organization’s journey to becoming data driven.</a:t>
            </a:r>
          </a:p>
        </p:txBody>
      </p:sp>
      <p:sp>
        <p:nvSpPr>
          <p:cNvPr id="5" name="Slide Number Placeholder 2">
            <a:extLst>
              <a:ext uri="{FF2B5EF4-FFF2-40B4-BE49-F238E27FC236}">
                <a16:creationId xmlns:a16="http://schemas.microsoft.com/office/drawing/2014/main" id="{B6969F63-B3E1-E743-9885-218EDEE9EAEB}"/>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12</a:t>
            </a:fld>
            <a:endParaRPr lang="en-US" sz="1000"/>
          </a:p>
        </p:txBody>
      </p:sp>
      <p:pic>
        <p:nvPicPr>
          <p:cNvPr id="3" name="Picture 2">
            <a:extLst>
              <a:ext uri="{FF2B5EF4-FFF2-40B4-BE49-F238E27FC236}">
                <a16:creationId xmlns:a16="http://schemas.microsoft.com/office/drawing/2014/main" id="{93714DE1-6CEC-5849-BCBF-55BE708A5BC6}"/>
              </a:ext>
            </a:extLst>
          </p:cNvPr>
          <p:cNvPicPr>
            <a:picLocks noChangeAspect="1"/>
          </p:cNvPicPr>
          <p:nvPr/>
        </p:nvPicPr>
        <p:blipFill>
          <a:blip r:embed="rId2"/>
          <a:stretch>
            <a:fillRect/>
          </a:stretch>
        </p:blipFill>
        <p:spPr>
          <a:xfrm>
            <a:off x="5149269" y="683126"/>
            <a:ext cx="3681862" cy="3777247"/>
          </a:xfrm>
          <a:prstGeom prst="rect">
            <a:avLst/>
          </a:prstGeom>
        </p:spPr>
      </p:pic>
    </p:spTree>
    <p:extLst>
      <p:ext uri="{BB962C8B-B14F-4D97-AF65-F5344CB8AC3E}">
        <p14:creationId xmlns:p14="http://schemas.microsoft.com/office/powerpoint/2010/main" val="1397136982"/>
      </p:ext>
    </p:extLst>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BEC74695-FC6C-F74D-8428-371C0B7515A2}"/>
              </a:ext>
            </a:extLst>
          </p:cNvPr>
          <p:cNvPicPr>
            <a:picLocks noChangeAspect="1"/>
          </p:cNvPicPr>
          <p:nvPr/>
        </p:nvPicPr>
        <p:blipFill>
          <a:blip r:embed="rId2"/>
          <a:stretch>
            <a:fillRect/>
          </a:stretch>
        </p:blipFill>
        <p:spPr>
          <a:xfrm>
            <a:off x="1819598" y="3648505"/>
            <a:ext cx="1009734" cy="1009734"/>
          </a:xfrm>
          <a:prstGeom prst="rect">
            <a:avLst/>
          </a:prstGeom>
        </p:spPr>
      </p:pic>
      <p:sp>
        <p:nvSpPr>
          <p:cNvPr id="2" name="Title 1">
            <a:extLst>
              <a:ext uri="{FF2B5EF4-FFF2-40B4-BE49-F238E27FC236}">
                <a16:creationId xmlns:a16="http://schemas.microsoft.com/office/drawing/2014/main" id="{A1B33520-649C-7541-A995-0B6DDF34419E}"/>
              </a:ext>
            </a:extLst>
          </p:cNvPr>
          <p:cNvSpPr>
            <a:spLocks noGrp="1"/>
          </p:cNvSpPr>
          <p:nvPr>
            <p:ph type="title"/>
          </p:nvPr>
        </p:nvSpPr>
        <p:spPr/>
        <p:txBody>
          <a:bodyPr/>
          <a:lstStyle/>
          <a:p>
            <a:r>
              <a:rPr lang="en-US" dirty="0"/>
              <a:t>The ODPi foundation is part of The Linux Foundation</a:t>
            </a:r>
          </a:p>
        </p:txBody>
      </p:sp>
      <p:sp>
        <p:nvSpPr>
          <p:cNvPr id="12" name="Content Placeholder 11">
            <a:extLst>
              <a:ext uri="{FF2B5EF4-FFF2-40B4-BE49-F238E27FC236}">
                <a16:creationId xmlns:a16="http://schemas.microsoft.com/office/drawing/2014/main" id="{DCC4B37E-B584-C74C-B4EA-086B24BE17C1}"/>
              </a:ext>
            </a:extLst>
          </p:cNvPr>
          <p:cNvSpPr>
            <a:spLocks noGrp="1"/>
          </p:cNvSpPr>
          <p:nvPr>
            <p:ph idx="1"/>
          </p:nvPr>
        </p:nvSpPr>
        <p:spPr>
          <a:xfrm>
            <a:off x="359200" y="1207091"/>
            <a:ext cx="3741161" cy="3548596"/>
          </a:xfrm>
        </p:spPr>
        <p:txBody>
          <a:bodyPr/>
          <a:lstStyle/>
          <a:p>
            <a:r>
              <a:rPr lang="en-US" dirty="0"/>
              <a:t>Delivering core technology</a:t>
            </a:r>
          </a:p>
          <a:p>
            <a:r>
              <a:rPr lang="en-US" dirty="0"/>
              <a:t>Recruiting vendors</a:t>
            </a:r>
          </a:p>
          <a:p>
            <a:r>
              <a:rPr lang="en-US" dirty="0"/>
              <a:t>Assisting practitioners</a:t>
            </a:r>
          </a:p>
        </p:txBody>
      </p:sp>
      <p:sp>
        <p:nvSpPr>
          <p:cNvPr id="3" name="Slide Number Placeholder 2">
            <a:extLst>
              <a:ext uri="{FF2B5EF4-FFF2-40B4-BE49-F238E27FC236}">
                <a16:creationId xmlns:a16="http://schemas.microsoft.com/office/drawing/2014/main" id="{2CFA3C5E-E1E5-B845-AC9B-CEA88ABD22EC}"/>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13</a:t>
            </a:fld>
            <a:endParaRPr lang="en-US" sz="1000"/>
          </a:p>
        </p:txBody>
      </p:sp>
      <p:sp>
        <p:nvSpPr>
          <p:cNvPr id="4" name="Rectangle 3">
            <a:extLst>
              <a:ext uri="{FF2B5EF4-FFF2-40B4-BE49-F238E27FC236}">
                <a16:creationId xmlns:a16="http://schemas.microsoft.com/office/drawing/2014/main" id="{6480FE21-9267-6543-A07E-D7CC1D467CE7}"/>
              </a:ext>
            </a:extLst>
          </p:cNvPr>
          <p:cNvSpPr/>
          <p:nvPr/>
        </p:nvSpPr>
        <p:spPr>
          <a:xfrm>
            <a:off x="5313145" y="1207091"/>
            <a:ext cx="2136809" cy="3474720"/>
          </a:xfrm>
          <a:prstGeom prst="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 name="Right Arrow 5">
            <a:extLst>
              <a:ext uri="{FF2B5EF4-FFF2-40B4-BE49-F238E27FC236}">
                <a16:creationId xmlns:a16="http://schemas.microsoft.com/office/drawing/2014/main" id="{84D7E271-8190-FC46-9A8B-5F371DA7A433}"/>
              </a:ext>
            </a:extLst>
          </p:cNvPr>
          <p:cNvSpPr/>
          <p:nvPr/>
        </p:nvSpPr>
        <p:spPr>
          <a:xfrm>
            <a:off x="3657599" y="2150379"/>
            <a:ext cx="1443790" cy="903170"/>
          </a:xfrm>
          <a:prstGeom prs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Vendors</a:t>
            </a:r>
          </a:p>
        </p:txBody>
      </p:sp>
      <p:sp>
        <p:nvSpPr>
          <p:cNvPr id="7" name="Right Arrow 6">
            <a:extLst>
              <a:ext uri="{FF2B5EF4-FFF2-40B4-BE49-F238E27FC236}">
                <a16:creationId xmlns:a16="http://schemas.microsoft.com/office/drawing/2014/main" id="{A113B37D-4751-9644-BE48-E18225D1E705}"/>
              </a:ext>
            </a:extLst>
          </p:cNvPr>
          <p:cNvSpPr/>
          <p:nvPr/>
        </p:nvSpPr>
        <p:spPr>
          <a:xfrm>
            <a:off x="3657599" y="3611813"/>
            <a:ext cx="1443790" cy="903170"/>
          </a:xfrm>
          <a:prstGeom prst="rightArrow">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Practitioners</a:t>
            </a:r>
          </a:p>
        </p:txBody>
      </p:sp>
      <p:sp>
        <p:nvSpPr>
          <p:cNvPr id="8" name="Rounded Rectangle 7">
            <a:extLst>
              <a:ext uri="{FF2B5EF4-FFF2-40B4-BE49-F238E27FC236}">
                <a16:creationId xmlns:a16="http://schemas.microsoft.com/office/drawing/2014/main" id="{AFD39B8F-6B67-4A43-82C6-FDE12EC5F6D1}"/>
              </a:ext>
            </a:extLst>
          </p:cNvPr>
          <p:cNvSpPr/>
          <p:nvPr/>
        </p:nvSpPr>
        <p:spPr>
          <a:xfrm>
            <a:off x="5727031" y="1996361"/>
            <a:ext cx="1318662" cy="702644"/>
          </a:xfrm>
          <a:prstGeom prst="roundRect">
            <a:avLst/>
          </a:prstGeom>
          <a:solidFill>
            <a:srgbClr val="6DCCD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Core Technology</a:t>
            </a:r>
          </a:p>
        </p:txBody>
      </p:sp>
      <p:sp>
        <p:nvSpPr>
          <p:cNvPr id="9" name="Rounded Rectangle 8">
            <a:extLst>
              <a:ext uri="{FF2B5EF4-FFF2-40B4-BE49-F238E27FC236}">
                <a16:creationId xmlns:a16="http://schemas.microsoft.com/office/drawing/2014/main" id="{4065EE6F-0C84-4243-91B9-E3B9D481E85C}"/>
              </a:ext>
            </a:extLst>
          </p:cNvPr>
          <p:cNvSpPr/>
          <p:nvPr/>
        </p:nvSpPr>
        <p:spPr>
          <a:xfrm>
            <a:off x="5727031" y="2836557"/>
            <a:ext cx="1318662" cy="702644"/>
          </a:xfrm>
          <a:prstGeom prst="roundRect">
            <a:avLst/>
          </a:prstGeom>
          <a:solidFill>
            <a:srgbClr val="6DCCD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Conformance Suite</a:t>
            </a:r>
          </a:p>
        </p:txBody>
      </p:sp>
      <p:sp>
        <p:nvSpPr>
          <p:cNvPr id="10" name="Rounded Rectangle 9">
            <a:extLst>
              <a:ext uri="{FF2B5EF4-FFF2-40B4-BE49-F238E27FC236}">
                <a16:creationId xmlns:a16="http://schemas.microsoft.com/office/drawing/2014/main" id="{9C206426-4A65-3C49-B5EE-AE3F9A59BDC2}"/>
              </a:ext>
            </a:extLst>
          </p:cNvPr>
          <p:cNvSpPr/>
          <p:nvPr/>
        </p:nvSpPr>
        <p:spPr>
          <a:xfrm>
            <a:off x="5722218" y="3675777"/>
            <a:ext cx="1318662" cy="702644"/>
          </a:xfrm>
          <a:prstGeom prst="roundRect">
            <a:avLst/>
          </a:prstGeom>
          <a:solidFill>
            <a:srgbClr val="6DCCDE"/>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Best Practices</a:t>
            </a:r>
          </a:p>
        </p:txBody>
      </p:sp>
      <p:sp>
        <p:nvSpPr>
          <p:cNvPr id="13" name="Right Brace 12">
            <a:extLst>
              <a:ext uri="{FF2B5EF4-FFF2-40B4-BE49-F238E27FC236}">
                <a16:creationId xmlns:a16="http://schemas.microsoft.com/office/drawing/2014/main" id="{003A6DF4-7166-4D44-A724-C9BD3FCE0B02}"/>
              </a:ext>
            </a:extLst>
          </p:cNvPr>
          <p:cNvSpPr/>
          <p:nvPr/>
        </p:nvSpPr>
        <p:spPr>
          <a:xfrm>
            <a:off x="7613583" y="1996361"/>
            <a:ext cx="240632" cy="1542840"/>
          </a:xfrm>
          <a:prstGeom prst="rightBrace">
            <a:avLst/>
          </a:prstGeom>
          <a:ln w="57150">
            <a:solidFill>
              <a:srgbClr val="6DCC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AFEE1105-619C-E74B-8BBA-525AF0BC188A}"/>
              </a:ext>
            </a:extLst>
          </p:cNvPr>
          <p:cNvSpPr/>
          <p:nvPr/>
        </p:nvSpPr>
        <p:spPr>
          <a:xfrm>
            <a:off x="7613582" y="3675777"/>
            <a:ext cx="240632" cy="791888"/>
          </a:xfrm>
          <a:prstGeom prst="rightBrace">
            <a:avLst/>
          </a:prstGeom>
          <a:ln w="57150">
            <a:solidFill>
              <a:srgbClr val="6DCCDE"/>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29C11C4B-63FA-C348-AC90-1954BA4B9D5E}"/>
              </a:ext>
            </a:extLst>
          </p:cNvPr>
          <p:cNvSpPr txBox="1"/>
          <p:nvPr/>
        </p:nvSpPr>
        <p:spPr>
          <a:xfrm>
            <a:off x="7920227" y="2437395"/>
            <a:ext cx="742511" cy="523220"/>
          </a:xfrm>
          <a:prstGeom prst="rect">
            <a:avLst/>
          </a:prstGeom>
          <a:noFill/>
        </p:spPr>
        <p:txBody>
          <a:bodyPr wrap="none" rtlCol="0">
            <a:spAutoFit/>
          </a:bodyPr>
          <a:lstStyle/>
          <a:p>
            <a:r>
              <a:rPr lang="en-US" dirty="0"/>
              <a:t>Project</a:t>
            </a:r>
          </a:p>
          <a:p>
            <a:r>
              <a:rPr lang="en-US" dirty="0"/>
              <a:t>Egeria</a:t>
            </a:r>
          </a:p>
        </p:txBody>
      </p:sp>
      <p:sp>
        <p:nvSpPr>
          <p:cNvPr id="16" name="TextBox 15">
            <a:extLst>
              <a:ext uri="{FF2B5EF4-FFF2-40B4-BE49-F238E27FC236}">
                <a16:creationId xmlns:a16="http://schemas.microsoft.com/office/drawing/2014/main" id="{6C550419-EAA2-0F4C-8AC2-44D5A458DBEA}"/>
              </a:ext>
            </a:extLst>
          </p:cNvPr>
          <p:cNvSpPr txBox="1"/>
          <p:nvPr/>
        </p:nvSpPr>
        <p:spPr>
          <a:xfrm>
            <a:off x="7916096" y="3702389"/>
            <a:ext cx="1159292" cy="738664"/>
          </a:xfrm>
          <a:prstGeom prst="rect">
            <a:avLst/>
          </a:prstGeom>
          <a:noFill/>
        </p:spPr>
        <p:txBody>
          <a:bodyPr wrap="none" rtlCol="0">
            <a:spAutoFit/>
          </a:bodyPr>
          <a:lstStyle/>
          <a:p>
            <a:r>
              <a:rPr lang="en-US" dirty="0"/>
              <a:t>Project</a:t>
            </a:r>
          </a:p>
          <a:p>
            <a:r>
              <a:rPr lang="en-US" dirty="0"/>
              <a:t>Data</a:t>
            </a:r>
          </a:p>
          <a:p>
            <a:r>
              <a:rPr lang="en-US" dirty="0"/>
              <a:t>Governance</a:t>
            </a:r>
          </a:p>
        </p:txBody>
      </p:sp>
      <p:pic>
        <p:nvPicPr>
          <p:cNvPr id="17" name="Picture 2" descr="Image result for ing logo">
            <a:extLst>
              <a:ext uri="{FF2B5EF4-FFF2-40B4-BE49-F238E27FC236}">
                <a16:creationId xmlns:a16="http://schemas.microsoft.com/office/drawing/2014/main" id="{F243D0A5-37BE-3E4A-ACF3-F279716E11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145" y="3330040"/>
            <a:ext cx="1088769" cy="318465"/>
          </a:xfrm>
          <a:prstGeom prst="rect">
            <a:avLst/>
          </a:prstGeom>
          <a:noFill/>
          <a:extLst>
            <a:ext uri="{909E8E84-426E-40dd-AFC4-6F175D3DCCD1}">
              <a14:hiddenFill xmlns:a14="http://schemas.microsoft.com/office/drawing/2010/main" xmlns="">
                <a:solidFill>
                  <a:srgbClr val="FFFFFF"/>
                </a:solidFill>
              </a14:hiddenFill>
            </a:ext>
          </a:extLst>
        </p:spPr>
      </p:pic>
      <p:pic>
        <p:nvPicPr>
          <p:cNvPr id="18" name="Picture 4" descr="Image result for ibm logo">
            <a:extLst>
              <a:ext uri="{FF2B5EF4-FFF2-40B4-BE49-F238E27FC236}">
                <a16:creationId xmlns:a16="http://schemas.microsoft.com/office/drawing/2014/main" id="{DCA55CFE-4AEC-A34E-B2DB-9A7A2859781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92600" y="3276154"/>
            <a:ext cx="852470" cy="426235"/>
          </a:xfrm>
          <a:prstGeom prst="rect">
            <a:avLst/>
          </a:prstGeom>
          <a:noFill/>
          <a:extLst>
            <a:ext uri="{909E8E84-426E-40dd-AFC4-6F175D3DCCD1}">
              <a14:hiddenFill xmlns:a14="http://schemas.microsoft.com/office/drawing/2010/main" xmlns="">
                <a:solidFill>
                  <a:srgbClr val="FFFFFF"/>
                </a:solidFill>
              </a14:hiddenFill>
            </a:ext>
          </a:extLst>
        </p:spPr>
      </p:pic>
      <p:pic>
        <p:nvPicPr>
          <p:cNvPr id="19" name="Picture 18" descr="A close up of a logo&#10;&#10;Description generated with very high confidence">
            <a:extLst>
              <a:ext uri="{FF2B5EF4-FFF2-40B4-BE49-F238E27FC236}">
                <a16:creationId xmlns:a16="http://schemas.microsoft.com/office/drawing/2014/main" id="{E756EF0E-9EDA-CE45-AD44-7126B1286CB4}"/>
              </a:ext>
            </a:extLst>
          </p:cNvPr>
          <p:cNvPicPr>
            <a:picLocks noChangeAspect="1"/>
          </p:cNvPicPr>
          <p:nvPr/>
        </p:nvPicPr>
        <p:blipFill rotWithShape="1">
          <a:blip r:embed="rId5"/>
          <a:srcRect t="21161" b="22348"/>
          <a:stretch/>
        </p:blipFill>
        <p:spPr>
          <a:xfrm>
            <a:off x="5779968" y="1321769"/>
            <a:ext cx="1025724" cy="579438"/>
          </a:xfrm>
          <a:prstGeom prst="rect">
            <a:avLst/>
          </a:prstGeom>
        </p:spPr>
      </p:pic>
      <p:sp>
        <p:nvSpPr>
          <p:cNvPr id="5" name="AutoShape 2" descr="Logo">
            <a:hlinkClick r:id="rId6"/>
            <a:extLst>
              <a:ext uri="{FF2B5EF4-FFF2-40B4-BE49-F238E27FC236}">
                <a16:creationId xmlns:a16="http://schemas.microsoft.com/office/drawing/2014/main" id="{081C07C4-C689-8F4C-9B1B-2C18481E5CC1}"/>
              </a:ext>
            </a:extLst>
          </p:cNvPr>
          <p:cNvSpPr>
            <a:spLocks noChangeAspect="1" noChangeArrowheads="1"/>
          </p:cNvSpPr>
          <p:nvPr/>
        </p:nvSpPr>
        <p:spPr bwMode="auto">
          <a:xfrm>
            <a:off x="4419600" y="260616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3" name="Picture 22" descr="Screen Shot 2018-08-17 at 14.46.50.png">
            <a:extLst>
              <a:ext uri="{FF2B5EF4-FFF2-40B4-BE49-F238E27FC236}">
                <a16:creationId xmlns:a16="http://schemas.microsoft.com/office/drawing/2014/main" id="{1EE4C63B-A937-9245-B46D-6541A8F6D95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98595" y="1812040"/>
            <a:ext cx="932566" cy="412064"/>
          </a:xfrm>
          <a:prstGeom prst="rect">
            <a:avLst/>
          </a:prstGeom>
          <a:ln>
            <a:solidFill>
              <a:schemeClr val="accent1"/>
            </a:solidFill>
          </a:ln>
        </p:spPr>
      </p:pic>
      <p:pic>
        <p:nvPicPr>
          <p:cNvPr id="21" name="Picture 20">
            <a:extLst>
              <a:ext uri="{FF2B5EF4-FFF2-40B4-BE49-F238E27FC236}">
                <a16:creationId xmlns:a16="http://schemas.microsoft.com/office/drawing/2014/main" id="{442A070B-EE22-0746-AEB2-3AD67577628D}"/>
              </a:ext>
            </a:extLst>
          </p:cNvPr>
          <p:cNvPicPr>
            <a:picLocks noChangeAspect="1"/>
          </p:cNvPicPr>
          <p:nvPr/>
        </p:nvPicPr>
        <p:blipFill>
          <a:blip r:embed="rId8"/>
          <a:stretch>
            <a:fillRect/>
          </a:stretch>
        </p:blipFill>
        <p:spPr>
          <a:xfrm>
            <a:off x="537446" y="3949442"/>
            <a:ext cx="1070396" cy="321119"/>
          </a:xfrm>
          <a:prstGeom prst="rect">
            <a:avLst/>
          </a:prstGeom>
        </p:spPr>
      </p:pic>
    </p:spTree>
    <p:extLst>
      <p:ext uri="{BB962C8B-B14F-4D97-AF65-F5344CB8AC3E}">
        <p14:creationId xmlns:p14="http://schemas.microsoft.com/office/powerpoint/2010/main" val="1170998206"/>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5714246" y="2743261"/>
            <a:ext cx="1610916" cy="1610916"/>
          </a:xfrm>
          <a:prstGeom prst="ellipse">
            <a:avLst/>
          </a:prstGeom>
          <a:solidFill>
            <a:schemeClr val="accent5"/>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r>
              <a:rPr lang="en-US" sz="1350" dirty="0">
                <a:solidFill>
                  <a:srgbClr val="1F497D"/>
                </a:solidFill>
                <a:latin typeface="Calibri"/>
                <a:cs typeface="Calibri"/>
              </a:rPr>
              <a:t>Policy</a:t>
            </a:r>
          </a:p>
        </p:txBody>
      </p:sp>
      <p:sp>
        <p:nvSpPr>
          <p:cNvPr id="73730" name="Title 1"/>
          <p:cNvSpPr>
            <a:spLocks noGrp="1"/>
          </p:cNvSpPr>
          <p:nvPr>
            <p:ph type="title"/>
          </p:nvPr>
        </p:nvSpPr>
        <p:spPr/>
        <p:txBody>
          <a:bodyPr/>
          <a:lstStyle/>
          <a:p>
            <a:r>
              <a:rPr lang="en-US" dirty="0">
                <a:latin typeface="Arial" charset="0"/>
                <a:ea typeface="MS PGothic" charset="0"/>
              </a:rPr>
              <a:t>Taking the next step with ODPi Egeria</a:t>
            </a:r>
          </a:p>
        </p:txBody>
      </p:sp>
      <p:sp>
        <p:nvSpPr>
          <p:cNvPr id="24" name="Content Placeholder 23">
            <a:extLst>
              <a:ext uri="{FF2B5EF4-FFF2-40B4-BE49-F238E27FC236}">
                <a16:creationId xmlns:a16="http://schemas.microsoft.com/office/drawing/2014/main" id="{0C24245F-E453-884F-B96C-E2B340CC708F}"/>
              </a:ext>
            </a:extLst>
          </p:cNvPr>
          <p:cNvSpPr>
            <a:spLocks noGrp="1"/>
          </p:cNvSpPr>
          <p:nvPr>
            <p:ph idx="1"/>
          </p:nvPr>
        </p:nvSpPr>
        <p:spPr/>
        <p:txBody>
          <a:bodyPr/>
          <a:lstStyle/>
          <a:p>
            <a:r>
              <a:rPr lang="en-US" dirty="0"/>
              <a:t>Kubernetes/Docker deployment</a:t>
            </a:r>
          </a:p>
          <a:p>
            <a:r>
              <a:rPr lang="en-US" dirty="0"/>
              <a:t>Hands on labs</a:t>
            </a:r>
          </a:p>
          <a:p>
            <a:r>
              <a:rPr lang="en-US" dirty="0"/>
              <a:t>Coding samples</a:t>
            </a:r>
          </a:p>
          <a:p>
            <a:r>
              <a:rPr lang="en-US" dirty="0"/>
              <a:t>Guidance on governance</a:t>
            </a:r>
          </a:p>
        </p:txBody>
      </p:sp>
      <p:sp>
        <p:nvSpPr>
          <p:cNvPr id="4" name="Oval 3"/>
          <p:cNvSpPr/>
          <p:nvPr/>
        </p:nvSpPr>
        <p:spPr>
          <a:xfrm>
            <a:off x="5189182" y="1394283"/>
            <a:ext cx="1610915" cy="1610915"/>
          </a:xfrm>
          <a:prstGeom prst="ellipse">
            <a:avLst/>
          </a:prstGeom>
          <a:solidFill>
            <a:srgbClr val="C0504D"/>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r>
              <a:rPr lang="en-US" sz="1350" dirty="0">
                <a:solidFill>
                  <a:srgbClr val="1F497D"/>
                </a:solidFill>
                <a:latin typeface="Calibri"/>
                <a:cs typeface="Calibri"/>
              </a:rPr>
              <a:t>Policy</a:t>
            </a:r>
          </a:p>
        </p:txBody>
      </p:sp>
      <p:sp>
        <p:nvSpPr>
          <p:cNvPr id="6" name="Oval 5"/>
          <p:cNvSpPr/>
          <p:nvPr/>
        </p:nvSpPr>
        <p:spPr>
          <a:xfrm>
            <a:off x="5324912" y="1545492"/>
            <a:ext cx="1308497" cy="1308497"/>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1350" dirty="0">
                <a:solidFill>
                  <a:srgbClr val="1F497D"/>
                </a:solidFill>
                <a:latin typeface="Calibri"/>
                <a:cs typeface="Calibri"/>
              </a:rPr>
              <a:t>Policy</a:t>
            </a:r>
          </a:p>
        </p:txBody>
      </p:sp>
      <p:grpSp>
        <p:nvGrpSpPr>
          <p:cNvPr id="73733" name="Group 17"/>
          <p:cNvGrpSpPr>
            <a:grpSpLocks/>
          </p:cNvGrpSpPr>
          <p:nvPr/>
        </p:nvGrpSpPr>
        <p:grpSpPr bwMode="auto">
          <a:xfrm>
            <a:off x="4256921" y="2531329"/>
            <a:ext cx="1610916" cy="1610916"/>
            <a:chOff x="1422292" y="3649021"/>
            <a:chExt cx="2147840" cy="2147840"/>
          </a:xfrm>
        </p:grpSpPr>
        <p:sp>
          <p:nvSpPr>
            <p:cNvPr id="7" name="Oval 6"/>
            <p:cNvSpPr/>
            <p:nvPr/>
          </p:nvSpPr>
          <p:spPr>
            <a:xfrm>
              <a:off x="1422292" y="3649021"/>
              <a:ext cx="2147840" cy="2147840"/>
            </a:xfrm>
            <a:prstGeom prst="ellipse">
              <a:avLst/>
            </a:prstGeom>
            <a:solidFill>
              <a:srgbClr val="92D050"/>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r>
                <a:rPr lang="en-US" sz="1350" dirty="0">
                  <a:solidFill>
                    <a:srgbClr val="1F497D"/>
                  </a:solidFill>
                  <a:latin typeface="Calibri"/>
                  <a:cs typeface="Calibri"/>
                </a:rPr>
                <a:t>Policy</a:t>
              </a:r>
            </a:p>
          </p:txBody>
        </p:sp>
        <p:sp>
          <p:nvSpPr>
            <p:cNvPr id="8" name="Oval 7"/>
            <p:cNvSpPr/>
            <p:nvPr/>
          </p:nvSpPr>
          <p:spPr>
            <a:xfrm>
              <a:off x="1623900" y="3850629"/>
              <a:ext cx="1744623" cy="1744623"/>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r>
                <a:rPr lang="en-US" sz="1350" dirty="0">
                  <a:solidFill>
                    <a:srgbClr val="1F497D"/>
                  </a:solidFill>
                  <a:latin typeface="Calibri"/>
                  <a:cs typeface="Calibri"/>
                </a:rPr>
                <a:t>Operations</a:t>
              </a:r>
            </a:p>
          </p:txBody>
        </p:sp>
      </p:grpSp>
      <p:sp>
        <p:nvSpPr>
          <p:cNvPr id="10" name="Oval 9"/>
          <p:cNvSpPr/>
          <p:nvPr/>
        </p:nvSpPr>
        <p:spPr>
          <a:xfrm>
            <a:off x="5865456" y="2894470"/>
            <a:ext cx="1308497" cy="1308497"/>
          </a:xfrm>
          <a:prstGeom prst="ellipse">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1350" dirty="0">
                <a:solidFill>
                  <a:srgbClr val="1F497D"/>
                </a:solidFill>
                <a:latin typeface="Calibri"/>
                <a:cs typeface="Calibri"/>
              </a:rPr>
              <a:t>Development</a:t>
            </a:r>
          </a:p>
        </p:txBody>
      </p:sp>
      <p:grpSp>
        <p:nvGrpSpPr>
          <p:cNvPr id="73735" name="Group 13"/>
          <p:cNvGrpSpPr>
            <a:grpSpLocks/>
          </p:cNvGrpSpPr>
          <p:nvPr/>
        </p:nvGrpSpPr>
        <p:grpSpPr bwMode="auto">
          <a:xfrm>
            <a:off x="5711865" y="2748023"/>
            <a:ext cx="1610916" cy="1610916"/>
            <a:chOff x="5729274" y="3864140"/>
            <a:chExt cx="2147840" cy="2147840"/>
          </a:xfrm>
        </p:grpSpPr>
        <p:sp>
          <p:nvSpPr>
            <p:cNvPr id="11" name="Oval 10"/>
            <p:cNvSpPr/>
            <p:nvPr/>
          </p:nvSpPr>
          <p:spPr>
            <a:xfrm>
              <a:off x="5729274" y="3864140"/>
              <a:ext cx="2147840" cy="2147840"/>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endParaRPr lang="en-US" sz="1350" dirty="0">
                <a:solidFill>
                  <a:srgbClr val="1F497D"/>
                </a:solidFill>
                <a:latin typeface="Calibri"/>
                <a:cs typeface="Calibri"/>
              </a:endParaRPr>
            </a:p>
          </p:txBody>
        </p:sp>
        <p:sp>
          <p:nvSpPr>
            <p:cNvPr id="12" name="Oval 11"/>
            <p:cNvSpPr/>
            <p:nvPr/>
          </p:nvSpPr>
          <p:spPr>
            <a:xfrm>
              <a:off x="5930882" y="4065748"/>
              <a:ext cx="1744623" cy="1744623"/>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endParaRPr lang="en-US" sz="1350" dirty="0">
                <a:solidFill>
                  <a:srgbClr val="1F497D"/>
                </a:solidFill>
                <a:latin typeface="Calibri"/>
                <a:cs typeface="Calibri"/>
              </a:endParaRPr>
            </a:p>
          </p:txBody>
        </p:sp>
      </p:grpSp>
      <p:grpSp>
        <p:nvGrpSpPr>
          <p:cNvPr id="73736" name="Group 14"/>
          <p:cNvGrpSpPr>
            <a:grpSpLocks/>
          </p:cNvGrpSpPr>
          <p:nvPr/>
        </p:nvGrpSpPr>
        <p:grpSpPr bwMode="auto">
          <a:xfrm>
            <a:off x="5179657" y="1395473"/>
            <a:ext cx="1610915" cy="1610916"/>
            <a:chOff x="5729274" y="3864140"/>
            <a:chExt cx="2147840" cy="2147840"/>
          </a:xfrm>
        </p:grpSpPr>
        <p:sp>
          <p:nvSpPr>
            <p:cNvPr id="16" name="Oval 15"/>
            <p:cNvSpPr/>
            <p:nvPr/>
          </p:nvSpPr>
          <p:spPr>
            <a:xfrm>
              <a:off x="5729274" y="3864140"/>
              <a:ext cx="2147840" cy="2147840"/>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defTabSz="342883">
                <a:defRPr/>
              </a:pPr>
              <a:endParaRPr lang="en-US" sz="1350" dirty="0">
                <a:solidFill>
                  <a:srgbClr val="1F497D"/>
                </a:solidFill>
                <a:latin typeface="Calibri"/>
                <a:cs typeface="Calibri"/>
              </a:endParaRPr>
            </a:p>
          </p:txBody>
        </p:sp>
        <p:sp>
          <p:nvSpPr>
            <p:cNvPr id="17" name="Oval 16"/>
            <p:cNvSpPr/>
            <p:nvPr/>
          </p:nvSpPr>
          <p:spPr>
            <a:xfrm>
              <a:off x="5930882" y="4065748"/>
              <a:ext cx="1744625" cy="1744623"/>
            </a:xfrm>
            <a:prstGeom prst="ellipse">
              <a:avLst/>
            </a:pr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none" anchor="ctr"/>
            <a:lstStyle/>
            <a:p>
              <a:pPr algn="ctr" defTabSz="342883">
                <a:defRPr/>
              </a:pPr>
              <a:endParaRPr lang="en-US" sz="1350" dirty="0">
                <a:solidFill>
                  <a:srgbClr val="1F497D"/>
                </a:solidFill>
                <a:latin typeface="Calibri"/>
                <a:cs typeface="Calibri"/>
              </a:endParaRPr>
            </a:p>
          </p:txBody>
        </p:sp>
      </p:grpSp>
      <p:sp>
        <p:nvSpPr>
          <p:cNvPr id="20" name="Chevron 19"/>
          <p:cNvSpPr/>
          <p:nvPr/>
        </p:nvSpPr>
        <p:spPr>
          <a:xfrm rot="19112267">
            <a:off x="5289193" y="1600260"/>
            <a:ext cx="366713" cy="18692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28" name="Chevron 27"/>
          <p:cNvSpPr/>
          <p:nvPr/>
        </p:nvSpPr>
        <p:spPr>
          <a:xfrm rot="10019057">
            <a:off x="4634350" y="2551571"/>
            <a:ext cx="422672" cy="177403"/>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29" name="Chevron 28"/>
          <p:cNvSpPr/>
          <p:nvPr/>
        </p:nvSpPr>
        <p:spPr>
          <a:xfrm rot="8020254">
            <a:off x="6807835" y="3974962"/>
            <a:ext cx="433388" cy="15835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0" name="Chevron 29"/>
          <p:cNvSpPr/>
          <p:nvPr/>
        </p:nvSpPr>
        <p:spPr>
          <a:xfrm rot="14925411">
            <a:off x="5632094" y="3670758"/>
            <a:ext cx="391715" cy="172640"/>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1" name="Chevron 30"/>
          <p:cNvSpPr/>
          <p:nvPr/>
        </p:nvSpPr>
        <p:spPr>
          <a:xfrm rot="2630240">
            <a:off x="6858437" y="2946858"/>
            <a:ext cx="341709" cy="176213"/>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2" name="Chevron 31"/>
          <p:cNvSpPr/>
          <p:nvPr/>
        </p:nvSpPr>
        <p:spPr>
          <a:xfrm rot="7732965">
            <a:off x="6391712" y="2495611"/>
            <a:ext cx="408385" cy="20835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3" name="Chevron 32"/>
          <p:cNvSpPr/>
          <p:nvPr/>
        </p:nvSpPr>
        <p:spPr>
          <a:xfrm rot="13782074">
            <a:off x="5161797" y="2494420"/>
            <a:ext cx="428625" cy="17859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5" name="Chevron 4"/>
          <p:cNvSpPr/>
          <p:nvPr/>
        </p:nvSpPr>
        <p:spPr>
          <a:xfrm rot="2574294">
            <a:off x="6317893" y="1600260"/>
            <a:ext cx="366713" cy="186929"/>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4" name="Chevron 33"/>
          <p:cNvSpPr/>
          <p:nvPr/>
        </p:nvSpPr>
        <p:spPr>
          <a:xfrm rot="19973145">
            <a:off x="5140365" y="3898167"/>
            <a:ext cx="519113" cy="175022"/>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35" name="Oval 34"/>
          <p:cNvSpPr/>
          <p:nvPr/>
        </p:nvSpPr>
        <p:spPr>
          <a:xfrm>
            <a:off x="5659477" y="2828985"/>
            <a:ext cx="376238" cy="376238"/>
          </a:xfrm>
          <a:prstGeom prst="ellipse">
            <a:avLst/>
          </a:prstGeom>
          <a:solidFill>
            <a:schemeClr val="tx2"/>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68576" tIns="34289" rIns="68576" bIns="34289" anchor="ctr"/>
          <a:lstStyle/>
          <a:p>
            <a:pPr algn="ctr" defTabSz="342883">
              <a:defRPr/>
            </a:pPr>
            <a:r>
              <a:rPr lang="en-US" sz="675" dirty="0">
                <a:solidFill>
                  <a:schemeClr val="bg1"/>
                </a:solidFill>
                <a:latin typeface="Calibri"/>
                <a:cs typeface="Calibri"/>
              </a:rPr>
              <a:t>Metadata</a:t>
            </a:r>
          </a:p>
        </p:txBody>
      </p:sp>
      <p:sp>
        <p:nvSpPr>
          <p:cNvPr id="73747" name="TextBox 49"/>
          <p:cNvSpPr txBox="1">
            <a:spLocks noChangeArrowheads="1"/>
          </p:cNvSpPr>
          <p:nvPr/>
        </p:nvSpPr>
        <p:spPr bwMode="auto">
          <a:xfrm rot="19878537" flipH="1">
            <a:off x="5177633" y="3885242"/>
            <a:ext cx="476725"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Remediate</a:t>
            </a:r>
          </a:p>
        </p:txBody>
      </p:sp>
      <p:sp>
        <p:nvSpPr>
          <p:cNvPr id="73748" name="TextBox 50"/>
          <p:cNvSpPr txBox="1">
            <a:spLocks noChangeArrowheads="1"/>
          </p:cNvSpPr>
          <p:nvPr/>
        </p:nvSpPr>
        <p:spPr bwMode="auto">
          <a:xfrm rot="4186485" flipH="1">
            <a:off x="5649494" y="3650690"/>
            <a:ext cx="358103"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Deploy</a:t>
            </a:r>
          </a:p>
        </p:txBody>
      </p:sp>
      <p:sp>
        <p:nvSpPr>
          <p:cNvPr id="73749" name="TextBox 51"/>
          <p:cNvSpPr txBox="1">
            <a:spLocks noChangeArrowheads="1"/>
          </p:cNvSpPr>
          <p:nvPr/>
        </p:nvSpPr>
        <p:spPr bwMode="auto">
          <a:xfrm rot="18847926" flipH="1">
            <a:off x="6808382" y="3978706"/>
            <a:ext cx="396575"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Develop</a:t>
            </a:r>
          </a:p>
        </p:txBody>
      </p:sp>
      <p:sp>
        <p:nvSpPr>
          <p:cNvPr id="73750" name="TextBox 52"/>
          <p:cNvSpPr txBox="1">
            <a:spLocks noChangeArrowheads="1"/>
          </p:cNvSpPr>
          <p:nvPr/>
        </p:nvSpPr>
        <p:spPr bwMode="auto">
          <a:xfrm rot="20849530" flipH="1">
            <a:off x="4638585" y="2558886"/>
            <a:ext cx="372530"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Classify</a:t>
            </a:r>
          </a:p>
        </p:txBody>
      </p:sp>
      <p:sp>
        <p:nvSpPr>
          <p:cNvPr id="73751" name="TextBox 53"/>
          <p:cNvSpPr txBox="1">
            <a:spLocks noChangeArrowheads="1"/>
          </p:cNvSpPr>
          <p:nvPr/>
        </p:nvSpPr>
        <p:spPr bwMode="auto">
          <a:xfrm rot="18610994" flipH="1">
            <a:off x="6383812" y="2541026"/>
            <a:ext cx="37894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Roll out</a:t>
            </a:r>
          </a:p>
        </p:txBody>
      </p:sp>
      <p:sp>
        <p:nvSpPr>
          <p:cNvPr id="73752" name="TextBox 54"/>
          <p:cNvSpPr txBox="1">
            <a:spLocks noChangeArrowheads="1"/>
          </p:cNvSpPr>
          <p:nvPr/>
        </p:nvSpPr>
        <p:spPr bwMode="auto">
          <a:xfrm rot="3045222" flipH="1">
            <a:off x="5167908" y="2482091"/>
            <a:ext cx="39497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Monitor</a:t>
            </a:r>
          </a:p>
        </p:txBody>
      </p:sp>
      <p:sp>
        <p:nvSpPr>
          <p:cNvPr id="73753" name="TextBox 55"/>
          <p:cNvSpPr txBox="1">
            <a:spLocks noChangeArrowheads="1"/>
          </p:cNvSpPr>
          <p:nvPr/>
        </p:nvSpPr>
        <p:spPr bwMode="auto">
          <a:xfrm rot="18886076" flipH="1">
            <a:off x="5322717" y="1588527"/>
            <a:ext cx="306807"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Audit</a:t>
            </a:r>
          </a:p>
        </p:txBody>
      </p:sp>
      <p:sp>
        <p:nvSpPr>
          <p:cNvPr id="73754" name="TextBox 56"/>
          <p:cNvSpPr txBox="1">
            <a:spLocks noChangeArrowheads="1"/>
          </p:cNvSpPr>
          <p:nvPr/>
        </p:nvSpPr>
        <p:spPr bwMode="auto">
          <a:xfrm rot="2593117" flipH="1">
            <a:off x="6349446" y="1623055"/>
            <a:ext cx="345279"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Define</a:t>
            </a:r>
          </a:p>
        </p:txBody>
      </p:sp>
      <p:sp>
        <p:nvSpPr>
          <p:cNvPr id="73755" name="TextBox 57"/>
          <p:cNvSpPr txBox="1">
            <a:spLocks noChangeArrowheads="1"/>
          </p:cNvSpPr>
          <p:nvPr/>
        </p:nvSpPr>
        <p:spPr bwMode="auto">
          <a:xfrm rot="2506401" flipH="1">
            <a:off x="6873893" y="2958341"/>
            <a:ext cx="350088"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Design</a:t>
            </a:r>
          </a:p>
        </p:txBody>
      </p:sp>
      <p:sp>
        <p:nvSpPr>
          <p:cNvPr id="73" name="Chevron 72"/>
          <p:cNvSpPr/>
          <p:nvPr/>
        </p:nvSpPr>
        <p:spPr>
          <a:xfrm rot="2548638">
            <a:off x="4372412" y="3793392"/>
            <a:ext cx="422672" cy="17740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73757" name="TextBox 73"/>
          <p:cNvSpPr txBox="1">
            <a:spLocks noChangeArrowheads="1"/>
          </p:cNvSpPr>
          <p:nvPr/>
        </p:nvSpPr>
        <p:spPr bwMode="auto">
          <a:xfrm rot="2403541" flipH="1">
            <a:off x="4431143" y="3806066"/>
            <a:ext cx="346882"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Detect</a:t>
            </a:r>
          </a:p>
        </p:txBody>
      </p:sp>
      <p:sp>
        <p:nvSpPr>
          <p:cNvPr id="37" name="Chevron 36"/>
          <p:cNvSpPr/>
          <p:nvPr/>
        </p:nvSpPr>
        <p:spPr>
          <a:xfrm rot="6165947">
            <a:off x="4146193" y="3092114"/>
            <a:ext cx="422672" cy="177404"/>
          </a:xfrm>
          <a:prstGeom prst="chevro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lIns="68576" tIns="34289" rIns="68576" bIns="34289" anchor="ctr"/>
          <a:lstStyle/>
          <a:p>
            <a:pPr algn="ctr" defTabSz="342883">
              <a:defRPr/>
            </a:pPr>
            <a:endParaRPr lang="en-US" sz="1350" dirty="0">
              <a:solidFill>
                <a:srgbClr val="1F497D"/>
              </a:solidFill>
              <a:latin typeface="Calibri"/>
              <a:cs typeface="Calibri"/>
            </a:endParaRPr>
          </a:p>
        </p:txBody>
      </p:sp>
      <p:sp>
        <p:nvSpPr>
          <p:cNvPr id="73759" name="TextBox 52"/>
          <p:cNvSpPr txBox="1">
            <a:spLocks noChangeArrowheads="1"/>
          </p:cNvSpPr>
          <p:nvPr/>
        </p:nvSpPr>
        <p:spPr bwMode="auto">
          <a:xfrm rot="16996420" flipH="1">
            <a:off x="4153747" y="3122052"/>
            <a:ext cx="383751" cy="16158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68576" tIns="34289" rIns="68576" bIns="34289">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defTabSz="455613" eaLnBrk="0" fontAlgn="base" hangingPunct="0">
              <a:spcBef>
                <a:spcPct val="0"/>
              </a:spcBef>
              <a:spcAft>
                <a:spcPct val="0"/>
              </a:spcAft>
              <a:defRPr sz="2400">
                <a:solidFill>
                  <a:schemeClr val="tx1"/>
                </a:solidFill>
                <a:latin typeface="Arial" charset="0"/>
                <a:ea typeface="ＭＳ Ｐゴシック" charset="0"/>
              </a:defRPr>
            </a:lvl6pPr>
            <a:lvl7pPr marL="2971800" indent="-228600" defTabSz="455613" eaLnBrk="0" fontAlgn="base" hangingPunct="0">
              <a:spcBef>
                <a:spcPct val="0"/>
              </a:spcBef>
              <a:spcAft>
                <a:spcPct val="0"/>
              </a:spcAft>
              <a:defRPr sz="2400">
                <a:solidFill>
                  <a:schemeClr val="tx1"/>
                </a:solidFill>
                <a:latin typeface="Arial" charset="0"/>
                <a:ea typeface="ＭＳ Ｐゴシック" charset="0"/>
              </a:defRPr>
            </a:lvl7pPr>
            <a:lvl8pPr marL="3429000" indent="-228600" defTabSz="455613" eaLnBrk="0" fontAlgn="base" hangingPunct="0">
              <a:spcBef>
                <a:spcPct val="0"/>
              </a:spcBef>
              <a:spcAft>
                <a:spcPct val="0"/>
              </a:spcAft>
              <a:defRPr sz="2400">
                <a:solidFill>
                  <a:schemeClr val="tx1"/>
                </a:solidFill>
                <a:latin typeface="Arial" charset="0"/>
                <a:ea typeface="ＭＳ Ｐゴシック" charset="0"/>
              </a:defRPr>
            </a:lvl8pPr>
            <a:lvl9pPr marL="3886200" indent="-228600" defTabSz="455613"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600">
                <a:latin typeface="Calibri" charset="0"/>
                <a:ea typeface="MS PGothic" charset="0"/>
                <a:cs typeface="MS PGothic" charset="0"/>
              </a:rPr>
              <a:t>Execute</a:t>
            </a:r>
          </a:p>
        </p:txBody>
      </p:sp>
      <p:grpSp>
        <p:nvGrpSpPr>
          <p:cNvPr id="21" name="Group 20">
            <a:extLst>
              <a:ext uri="{FF2B5EF4-FFF2-40B4-BE49-F238E27FC236}">
                <a16:creationId xmlns:a16="http://schemas.microsoft.com/office/drawing/2014/main" id="{636E5F58-0421-364F-86FA-7D87F0B5E9A6}"/>
              </a:ext>
            </a:extLst>
          </p:cNvPr>
          <p:cNvGrpSpPr/>
          <p:nvPr/>
        </p:nvGrpSpPr>
        <p:grpSpPr>
          <a:xfrm>
            <a:off x="1074527" y="4028252"/>
            <a:ext cx="2793622" cy="861158"/>
            <a:chOff x="2222500" y="3667125"/>
            <a:chExt cx="4757738" cy="1397000"/>
          </a:xfrm>
        </p:grpSpPr>
        <p:pic>
          <p:nvPicPr>
            <p:cNvPr id="39" name="Picture 7" descr="PoliceOfficer1.png">
              <a:extLst>
                <a:ext uri="{FF2B5EF4-FFF2-40B4-BE49-F238E27FC236}">
                  <a16:creationId xmlns:a16="http://schemas.microsoft.com/office/drawing/2014/main" id="{5DA5BD87-C022-2941-B84A-A9FB249F72B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2463" y="3686175"/>
              <a:ext cx="993775" cy="1316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0" name="Picture 11" descr="BusinessPerson-Male1.png">
              <a:extLst>
                <a:ext uri="{FF2B5EF4-FFF2-40B4-BE49-F238E27FC236}">
                  <a16:creationId xmlns:a16="http://schemas.microsoft.com/office/drawing/2014/main" id="{37DD9232-2629-634B-B752-EACF62B3D98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51538" y="3695700"/>
              <a:ext cx="1028700" cy="135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 name="Picture 1" descr="BusinessPerson-Female6.png">
              <a:extLst>
                <a:ext uri="{FF2B5EF4-FFF2-40B4-BE49-F238E27FC236}">
                  <a16:creationId xmlns:a16="http://schemas.microsoft.com/office/drawing/2014/main" id="{BC159B57-B915-A44C-8024-E87988361D4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78413" y="3667125"/>
              <a:ext cx="954087"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2" name="Picture 18" descr="BusinessPerson-Male5.png">
              <a:extLst>
                <a:ext uri="{FF2B5EF4-FFF2-40B4-BE49-F238E27FC236}">
                  <a16:creationId xmlns:a16="http://schemas.microsoft.com/office/drawing/2014/main" id="{581647AA-38BC-5145-8F93-DA926D782E6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149725" y="3719513"/>
              <a:ext cx="976313" cy="13446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19" descr="BusinessPerson-Male3.png">
              <a:extLst>
                <a:ext uri="{FF2B5EF4-FFF2-40B4-BE49-F238E27FC236}">
                  <a16:creationId xmlns:a16="http://schemas.microsoft.com/office/drawing/2014/main" id="{5E22C161-1DB4-A04C-AD8A-1F0F7F3E6387}"/>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222500" y="3730625"/>
              <a:ext cx="952500" cy="1285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 name="TextBox 2">
            <a:extLst>
              <a:ext uri="{FF2B5EF4-FFF2-40B4-BE49-F238E27FC236}">
                <a16:creationId xmlns:a16="http://schemas.microsoft.com/office/drawing/2014/main" id="{EA80E084-45E7-0940-BC51-C7F4CAB672E6}"/>
              </a:ext>
            </a:extLst>
          </p:cNvPr>
          <p:cNvSpPr txBox="1"/>
          <p:nvPr/>
        </p:nvSpPr>
        <p:spPr>
          <a:xfrm>
            <a:off x="6006603" y="1041756"/>
            <a:ext cx="1755609" cy="307777"/>
          </a:xfrm>
          <a:prstGeom prst="rect">
            <a:avLst/>
          </a:prstGeom>
          <a:noFill/>
        </p:spPr>
        <p:txBody>
          <a:bodyPr wrap="none" rtlCol="0">
            <a:spAutoFit/>
          </a:bodyPr>
          <a:lstStyle/>
          <a:p>
            <a:r>
              <a:rPr lang="en-US" dirty="0"/>
              <a:t>Governance Teams</a:t>
            </a:r>
          </a:p>
        </p:txBody>
      </p:sp>
      <p:sp>
        <p:nvSpPr>
          <p:cNvPr id="13" name="TextBox 12">
            <a:extLst>
              <a:ext uri="{FF2B5EF4-FFF2-40B4-BE49-F238E27FC236}">
                <a16:creationId xmlns:a16="http://schemas.microsoft.com/office/drawing/2014/main" id="{9F67ACE2-2B82-1E45-A201-615DA5D83509}"/>
              </a:ext>
            </a:extLst>
          </p:cNvPr>
          <p:cNvSpPr txBox="1"/>
          <p:nvPr/>
        </p:nvSpPr>
        <p:spPr>
          <a:xfrm>
            <a:off x="6935827" y="2327088"/>
            <a:ext cx="2005677" cy="307777"/>
          </a:xfrm>
          <a:prstGeom prst="rect">
            <a:avLst/>
          </a:prstGeom>
          <a:noFill/>
        </p:spPr>
        <p:txBody>
          <a:bodyPr wrap="none" rtlCol="0">
            <a:spAutoFit/>
          </a:bodyPr>
          <a:lstStyle/>
          <a:p>
            <a:r>
              <a:rPr lang="en-US" dirty="0"/>
              <a:t>Enterprise Architecture</a:t>
            </a:r>
          </a:p>
        </p:txBody>
      </p:sp>
      <p:sp>
        <p:nvSpPr>
          <p:cNvPr id="14" name="TextBox 13">
            <a:extLst>
              <a:ext uri="{FF2B5EF4-FFF2-40B4-BE49-F238E27FC236}">
                <a16:creationId xmlns:a16="http://schemas.microsoft.com/office/drawing/2014/main" id="{B86680B9-69C9-CA4F-AC50-5FE99AF12205}"/>
              </a:ext>
            </a:extLst>
          </p:cNvPr>
          <p:cNvSpPr txBox="1"/>
          <p:nvPr/>
        </p:nvSpPr>
        <p:spPr>
          <a:xfrm>
            <a:off x="7616142" y="3611301"/>
            <a:ext cx="1090363" cy="307777"/>
          </a:xfrm>
          <a:prstGeom prst="rect">
            <a:avLst/>
          </a:prstGeom>
          <a:noFill/>
        </p:spPr>
        <p:txBody>
          <a:bodyPr wrap="none" rtlCol="0">
            <a:spAutoFit/>
          </a:bodyPr>
          <a:lstStyle/>
          <a:p>
            <a:r>
              <a:rPr lang="en-US" dirty="0"/>
              <a:t>Developers</a:t>
            </a:r>
          </a:p>
        </p:txBody>
      </p:sp>
      <p:sp>
        <p:nvSpPr>
          <p:cNvPr id="15" name="TextBox 14">
            <a:extLst>
              <a:ext uri="{FF2B5EF4-FFF2-40B4-BE49-F238E27FC236}">
                <a16:creationId xmlns:a16="http://schemas.microsoft.com/office/drawing/2014/main" id="{58271FBF-F446-3E4E-A34A-60D8BA007B72}"/>
              </a:ext>
            </a:extLst>
          </p:cNvPr>
          <p:cNvSpPr txBox="1"/>
          <p:nvPr/>
        </p:nvSpPr>
        <p:spPr>
          <a:xfrm>
            <a:off x="3715766" y="2178755"/>
            <a:ext cx="1300356" cy="307777"/>
          </a:xfrm>
          <a:prstGeom prst="rect">
            <a:avLst/>
          </a:prstGeom>
          <a:noFill/>
        </p:spPr>
        <p:txBody>
          <a:bodyPr wrap="none" rtlCol="0">
            <a:spAutoFit/>
          </a:bodyPr>
          <a:lstStyle/>
          <a:p>
            <a:r>
              <a:rPr lang="en-US" dirty="0"/>
              <a:t>Asset Owners</a:t>
            </a:r>
          </a:p>
        </p:txBody>
      </p:sp>
      <p:sp>
        <p:nvSpPr>
          <p:cNvPr id="18" name="TextBox 17">
            <a:extLst>
              <a:ext uri="{FF2B5EF4-FFF2-40B4-BE49-F238E27FC236}">
                <a16:creationId xmlns:a16="http://schemas.microsoft.com/office/drawing/2014/main" id="{5FB1EF7A-C9BB-AC43-9496-379E98E0A5F9}"/>
              </a:ext>
            </a:extLst>
          </p:cNvPr>
          <p:cNvSpPr txBox="1"/>
          <p:nvPr/>
        </p:nvSpPr>
        <p:spPr>
          <a:xfrm>
            <a:off x="2703564" y="3599091"/>
            <a:ext cx="1430200" cy="307777"/>
          </a:xfrm>
          <a:prstGeom prst="rect">
            <a:avLst/>
          </a:prstGeom>
          <a:noFill/>
        </p:spPr>
        <p:txBody>
          <a:bodyPr wrap="none" rtlCol="0">
            <a:spAutoFit/>
          </a:bodyPr>
          <a:lstStyle/>
          <a:p>
            <a:r>
              <a:rPr lang="en-US" dirty="0"/>
              <a:t>Business Users</a:t>
            </a:r>
          </a:p>
        </p:txBody>
      </p:sp>
      <p:sp>
        <p:nvSpPr>
          <p:cNvPr id="22" name="TextBox 21">
            <a:extLst>
              <a:ext uri="{FF2B5EF4-FFF2-40B4-BE49-F238E27FC236}">
                <a16:creationId xmlns:a16="http://schemas.microsoft.com/office/drawing/2014/main" id="{49C55DA4-3663-2D49-A5A8-28B73AB4762A}"/>
              </a:ext>
            </a:extLst>
          </p:cNvPr>
          <p:cNvSpPr txBox="1"/>
          <p:nvPr/>
        </p:nvSpPr>
        <p:spPr>
          <a:xfrm>
            <a:off x="4319255" y="4329598"/>
            <a:ext cx="1380506" cy="307777"/>
          </a:xfrm>
          <a:prstGeom prst="rect">
            <a:avLst/>
          </a:prstGeom>
          <a:noFill/>
        </p:spPr>
        <p:txBody>
          <a:bodyPr wrap="none" rtlCol="0">
            <a:spAutoFit/>
          </a:bodyPr>
          <a:lstStyle/>
          <a:p>
            <a:r>
              <a:rPr lang="en-US" dirty="0"/>
              <a:t>Data Scientists</a:t>
            </a:r>
          </a:p>
        </p:txBody>
      </p:sp>
      <p:sp>
        <p:nvSpPr>
          <p:cNvPr id="23" name="TextBox 22">
            <a:extLst>
              <a:ext uri="{FF2B5EF4-FFF2-40B4-BE49-F238E27FC236}">
                <a16:creationId xmlns:a16="http://schemas.microsoft.com/office/drawing/2014/main" id="{AEB147F4-5070-594E-9D49-FB139B6F4BF5}"/>
              </a:ext>
            </a:extLst>
          </p:cNvPr>
          <p:cNvSpPr txBox="1"/>
          <p:nvPr/>
        </p:nvSpPr>
        <p:spPr>
          <a:xfrm>
            <a:off x="6248825" y="4494969"/>
            <a:ext cx="832279" cy="307777"/>
          </a:xfrm>
          <a:prstGeom prst="rect">
            <a:avLst/>
          </a:prstGeom>
          <a:noFill/>
        </p:spPr>
        <p:txBody>
          <a:bodyPr wrap="none" rtlCol="0">
            <a:spAutoFit/>
          </a:bodyPr>
          <a:lstStyle/>
          <a:p>
            <a:r>
              <a:rPr lang="en-US" dirty="0"/>
              <a:t>DevOps</a:t>
            </a:r>
          </a:p>
        </p:txBody>
      </p:sp>
      <p:sp>
        <p:nvSpPr>
          <p:cNvPr id="25" name="TextBox 24">
            <a:extLst>
              <a:ext uri="{FF2B5EF4-FFF2-40B4-BE49-F238E27FC236}">
                <a16:creationId xmlns:a16="http://schemas.microsoft.com/office/drawing/2014/main" id="{AF2DC64E-A8C0-B442-9977-44544A4AD83B}"/>
              </a:ext>
            </a:extLst>
          </p:cNvPr>
          <p:cNvSpPr txBox="1"/>
          <p:nvPr/>
        </p:nvSpPr>
        <p:spPr>
          <a:xfrm>
            <a:off x="3170323" y="2996099"/>
            <a:ext cx="931665" cy="307777"/>
          </a:xfrm>
          <a:prstGeom prst="rect">
            <a:avLst/>
          </a:prstGeom>
          <a:noFill/>
        </p:spPr>
        <p:txBody>
          <a:bodyPr wrap="none" rtlCol="0">
            <a:spAutoFit/>
          </a:bodyPr>
          <a:lstStyle/>
          <a:p>
            <a:r>
              <a:rPr lang="en-US" dirty="0"/>
              <a:t>Stewards</a:t>
            </a:r>
          </a:p>
        </p:txBody>
      </p:sp>
    </p:spTree>
    <p:extLst>
      <p:ext uri="{BB962C8B-B14F-4D97-AF65-F5344CB8AC3E}">
        <p14:creationId xmlns:p14="http://schemas.microsoft.com/office/powerpoint/2010/main" val="4008379844"/>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2D922-DB8A-C740-BA82-3DC64521F9AF}"/>
              </a:ext>
            </a:extLst>
          </p:cNvPr>
          <p:cNvSpPr>
            <a:spLocks noGrp="1"/>
          </p:cNvSpPr>
          <p:nvPr>
            <p:ph type="title"/>
          </p:nvPr>
        </p:nvSpPr>
        <p:spPr/>
        <p:txBody>
          <a:bodyPr/>
          <a:lstStyle/>
          <a:p>
            <a:r>
              <a:rPr lang="en-US" dirty="0"/>
              <a:t>What do you need to do next?</a:t>
            </a:r>
          </a:p>
        </p:txBody>
      </p:sp>
      <p:sp>
        <p:nvSpPr>
          <p:cNvPr id="3" name="Content Placeholder 2">
            <a:extLst>
              <a:ext uri="{FF2B5EF4-FFF2-40B4-BE49-F238E27FC236}">
                <a16:creationId xmlns:a16="http://schemas.microsoft.com/office/drawing/2014/main" id="{BEF8E99D-A04C-C74E-B283-A19168336652}"/>
              </a:ext>
            </a:extLst>
          </p:cNvPr>
          <p:cNvSpPr>
            <a:spLocks noGrp="1"/>
          </p:cNvSpPr>
          <p:nvPr>
            <p:ph idx="1"/>
          </p:nvPr>
        </p:nvSpPr>
        <p:spPr/>
        <p:txBody>
          <a:bodyPr/>
          <a:lstStyle/>
          <a:p>
            <a:r>
              <a:rPr lang="en-US" dirty="0"/>
              <a:t>How do you begin to take advantage of this?</a:t>
            </a:r>
          </a:p>
          <a:p>
            <a:r>
              <a:rPr lang="en-US" dirty="0"/>
              <a:t>Map landscape</a:t>
            </a:r>
          </a:p>
          <a:p>
            <a:r>
              <a:rPr lang="en-US" dirty="0"/>
              <a:t>Support current business and preparing to take advantage of Egeria</a:t>
            </a:r>
          </a:p>
          <a:p>
            <a:r>
              <a:rPr lang="en-US" dirty="0"/>
              <a:t>Identify metadata council member of org …</a:t>
            </a:r>
          </a:p>
        </p:txBody>
      </p:sp>
      <p:sp>
        <p:nvSpPr>
          <p:cNvPr id="4" name="Slide Number Placeholder 3">
            <a:extLst>
              <a:ext uri="{FF2B5EF4-FFF2-40B4-BE49-F238E27FC236}">
                <a16:creationId xmlns:a16="http://schemas.microsoft.com/office/drawing/2014/main" id="{8136F5AD-EE01-D24C-B1C9-0B5156428ED6}"/>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15</a:t>
            </a:fld>
            <a:endParaRPr lang="en-US" sz="1000"/>
          </a:p>
        </p:txBody>
      </p:sp>
    </p:spTree>
    <p:extLst>
      <p:ext uri="{BB962C8B-B14F-4D97-AF65-F5344CB8AC3E}">
        <p14:creationId xmlns:p14="http://schemas.microsoft.com/office/powerpoint/2010/main" val="2609869686"/>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94F6D39F-58A1-5944-8F5A-5E7F7886CC66}"/>
              </a:ext>
            </a:extLst>
          </p:cNvPr>
          <p:cNvCxnSpPr>
            <a:cxnSpLocks/>
          </p:cNvCxnSpPr>
          <p:nvPr/>
        </p:nvCxnSpPr>
        <p:spPr bwMode="auto">
          <a:xfrm>
            <a:off x="4913842" y="1912576"/>
            <a:ext cx="784852" cy="738527"/>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a:extLst>
              <a:ext uri="{FF2B5EF4-FFF2-40B4-BE49-F238E27FC236}">
                <a16:creationId xmlns:a16="http://schemas.microsoft.com/office/drawing/2014/main" id="{B869CC60-5DE7-E641-8E80-31D929F5C875}"/>
              </a:ext>
            </a:extLst>
          </p:cNvPr>
          <p:cNvCxnSpPr>
            <a:cxnSpLocks/>
            <a:endCxn id="3" idx="3"/>
          </p:cNvCxnSpPr>
          <p:nvPr/>
        </p:nvCxnSpPr>
        <p:spPr bwMode="auto">
          <a:xfrm flipH="1">
            <a:off x="4205287" y="3673533"/>
            <a:ext cx="592570" cy="419134"/>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0" name="Straight Connector 79"/>
          <p:cNvCxnSpPr>
            <a:cxnSpLocks/>
          </p:cNvCxnSpPr>
          <p:nvPr/>
        </p:nvCxnSpPr>
        <p:spPr bwMode="auto">
          <a:xfrm flipH="1">
            <a:off x="6838123" y="1725549"/>
            <a:ext cx="243081" cy="757770"/>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2ABBADBD-6DCF-4045-A39E-D731DD367562}"/>
              </a:ext>
            </a:extLst>
          </p:cNvPr>
          <p:cNvSpPr/>
          <p:nvPr/>
        </p:nvSpPr>
        <p:spPr>
          <a:xfrm>
            <a:off x="1612424" y="3428687"/>
            <a:ext cx="2592863" cy="1327960"/>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2529" name="Title 1"/>
          <p:cNvSpPr>
            <a:spLocks noGrp="1"/>
          </p:cNvSpPr>
          <p:nvPr>
            <p:ph type="title"/>
          </p:nvPr>
        </p:nvSpPr>
        <p:spPr/>
        <p:txBody>
          <a:bodyPr/>
          <a:lstStyle/>
          <a:p>
            <a:r>
              <a:rPr lang="en-GB" dirty="0"/>
              <a:t>A hybrid multi-cloud world</a:t>
            </a:r>
          </a:p>
        </p:txBody>
      </p:sp>
      <p:sp>
        <p:nvSpPr>
          <p:cNvPr id="46" name="Cloud 45"/>
          <p:cNvSpPr/>
          <p:nvPr/>
        </p:nvSpPr>
        <p:spPr bwMode="auto">
          <a:xfrm>
            <a:off x="3900850" y="1259321"/>
            <a:ext cx="1610916" cy="817067"/>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7" name="Cloud 46"/>
          <p:cNvSpPr/>
          <p:nvPr/>
        </p:nvSpPr>
        <p:spPr bwMode="auto">
          <a:xfrm>
            <a:off x="6115919" y="562805"/>
            <a:ext cx="2502694" cy="1268909"/>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9" name="Cloud 48"/>
          <p:cNvSpPr/>
          <p:nvPr/>
        </p:nvSpPr>
        <p:spPr bwMode="auto">
          <a:xfrm>
            <a:off x="4572000" y="2399289"/>
            <a:ext cx="2883973" cy="1685901"/>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0" name="Rounded Rectangle 49"/>
          <p:cNvSpPr/>
          <p:nvPr/>
        </p:nvSpPr>
        <p:spPr bwMode="auto">
          <a:xfrm>
            <a:off x="5249448" y="2799438"/>
            <a:ext cx="1453754" cy="709018"/>
          </a:xfrm>
          <a:prstGeom prst="roundRect">
            <a:avLst/>
          </a:prstGeom>
          <a:solidFill>
            <a:srgbClr val="1F497D"/>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050" dirty="0">
                <a:solidFill>
                  <a:srgbClr val="ECECEC"/>
                </a:solidFill>
                <a:latin typeface="Calibri"/>
                <a:cs typeface="Calibri"/>
              </a:rPr>
              <a:t>Data Lake</a:t>
            </a:r>
          </a:p>
        </p:txBody>
      </p:sp>
      <p:cxnSp>
        <p:nvCxnSpPr>
          <p:cNvPr id="51" name="Straight Connector 50"/>
          <p:cNvCxnSpPr>
            <a:cxnSpLocks/>
            <a:stCxn id="91" idx="2"/>
            <a:endCxn id="55" idx="0"/>
          </p:cNvCxnSpPr>
          <p:nvPr/>
        </p:nvCxnSpPr>
        <p:spPr bwMode="auto">
          <a:xfrm flipH="1">
            <a:off x="4845612" y="1035165"/>
            <a:ext cx="13175" cy="351850"/>
          </a:xfrm>
          <a:prstGeom prst="line">
            <a:avLst/>
          </a:prstGeom>
          <a:ln>
            <a:solidFill>
              <a:srgbClr val="144989"/>
            </a:solidFill>
          </a:ln>
        </p:spPr>
        <p:style>
          <a:lnRef idx="2">
            <a:schemeClr val="accent1"/>
          </a:lnRef>
          <a:fillRef idx="0">
            <a:schemeClr val="accent1"/>
          </a:fillRef>
          <a:effectRef idx="1">
            <a:schemeClr val="accent1"/>
          </a:effectRef>
          <a:fontRef idx="minor">
            <a:schemeClr val="tx1"/>
          </a:fontRef>
        </p:style>
      </p:cxnSp>
      <p:sp>
        <p:nvSpPr>
          <p:cNvPr id="55" name="Rectangle 54"/>
          <p:cNvSpPr/>
          <p:nvPr/>
        </p:nvSpPr>
        <p:spPr bwMode="auto">
          <a:xfrm>
            <a:off x="4694998" y="1387015"/>
            <a:ext cx="301228"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1" name="Rectangle 60"/>
          <p:cNvSpPr/>
          <p:nvPr/>
        </p:nvSpPr>
        <p:spPr bwMode="auto">
          <a:xfrm>
            <a:off x="4698569" y="1594184"/>
            <a:ext cx="301229"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2" name="TextBox 24"/>
          <p:cNvSpPr txBox="1">
            <a:spLocks noChangeArrowheads="1"/>
          </p:cNvSpPr>
          <p:nvPr/>
        </p:nvSpPr>
        <p:spPr bwMode="auto">
          <a:xfrm>
            <a:off x="4996693" y="1430936"/>
            <a:ext cx="664019" cy="415498"/>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Mobile Apps</a:t>
            </a:r>
          </a:p>
        </p:txBody>
      </p:sp>
      <p:grpSp>
        <p:nvGrpSpPr>
          <p:cNvPr id="67" name="Group 21"/>
          <p:cNvGrpSpPr>
            <a:grpSpLocks/>
          </p:cNvGrpSpPr>
          <p:nvPr/>
        </p:nvGrpSpPr>
        <p:grpSpPr bwMode="auto">
          <a:xfrm>
            <a:off x="2339325" y="3869016"/>
            <a:ext cx="718954" cy="418573"/>
            <a:chOff x="431539" y="5104202"/>
            <a:chExt cx="1023363" cy="843225"/>
          </a:xfrm>
        </p:grpSpPr>
        <p:sp>
          <p:nvSpPr>
            <p:cNvPr id="68" name="Can 67"/>
            <p:cNvSpPr/>
            <p:nvPr/>
          </p:nvSpPr>
          <p:spPr>
            <a:xfrm>
              <a:off x="432125" y="5103544"/>
              <a:ext cx="813476" cy="661997"/>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69" name="Can 68"/>
            <p:cNvSpPr/>
            <p:nvPr/>
          </p:nvSpPr>
          <p:spPr>
            <a:xfrm>
              <a:off x="1167643" y="5305021"/>
              <a:ext cx="288106" cy="5270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0" name="Can 69"/>
            <p:cNvSpPr/>
            <p:nvPr/>
          </p:nvSpPr>
          <p:spPr>
            <a:xfrm>
              <a:off x="532114" y="5421951"/>
              <a:ext cx="710098" cy="5252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Databases</a:t>
              </a:r>
            </a:p>
          </p:txBody>
        </p:sp>
      </p:grpSp>
      <p:grpSp>
        <p:nvGrpSpPr>
          <p:cNvPr id="71" name="Group 19"/>
          <p:cNvGrpSpPr>
            <a:grpSpLocks/>
          </p:cNvGrpSpPr>
          <p:nvPr/>
        </p:nvGrpSpPr>
        <p:grpSpPr bwMode="auto">
          <a:xfrm>
            <a:off x="2962270" y="4113382"/>
            <a:ext cx="841756" cy="402808"/>
            <a:chOff x="2266224" y="5215162"/>
            <a:chExt cx="1198428" cy="810289"/>
          </a:xfrm>
        </p:grpSpPr>
        <p:sp>
          <p:nvSpPr>
            <p:cNvPr id="72" name="Rectangle 71"/>
            <p:cNvSpPr/>
            <p:nvPr/>
          </p:nvSpPr>
          <p:spPr>
            <a:xfrm>
              <a:off x="2558018" y="5342661"/>
              <a:ext cx="906891" cy="538890"/>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3" name="Rectangle 72"/>
            <p:cNvSpPr/>
            <p:nvPr/>
          </p:nvSpPr>
          <p:spPr>
            <a:xfrm>
              <a:off x="2266457" y="5215124"/>
              <a:ext cx="644146" cy="65744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4" name="Rectangle 73"/>
            <p:cNvSpPr/>
            <p:nvPr/>
          </p:nvSpPr>
          <p:spPr>
            <a:xfrm>
              <a:off x="2419018" y="5488161"/>
              <a:ext cx="905195" cy="537094"/>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grpSp>
      <p:sp>
        <p:nvSpPr>
          <p:cNvPr id="75" name="Multidocument 74"/>
          <p:cNvSpPr/>
          <p:nvPr/>
        </p:nvSpPr>
        <p:spPr bwMode="auto">
          <a:xfrm>
            <a:off x="2139712" y="4254452"/>
            <a:ext cx="506015" cy="233065"/>
          </a:xfrm>
          <a:prstGeom prst="flowChartMultidocumen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Files</a:t>
            </a:r>
          </a:p>
        </p:txBody>
      </p:sp>
      <p:sp>
        <p:nvSpPr>
          <p:cNvPr id="79" name="Right Arrow 78"/>
          <p:cNvSpPr/>
          <p:nvPr/>
        </p:nvSpPr>
        <p:spPr bwMode="auto">
          <a:xfrm rot="18691608">
            <a:off x="3949080" y="4121950"/>
            <a:ext cx="166985" cy="148829"/>
          </a:xfrm>
          <a:prstGeom prst="rightArrow">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1" name="Can 80"/>
          <p:cNvSpPr/>
          <p:nvPr/>
        </p:nvSpPr>
        <p:spPr bwMode="auto">
          <a:xfrm>
            <a:off x="7070800" y="1259321"/>
            <a:ext cx="602456" cy="249138"/>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2" name="Wave 81"/>
          <p:cNvSpPr/>
          <p:nvPr/>
        </p:nvSpPr>
        <p:spPr bwMode="auto">
          <a:xfrm>
            <a:off x="6457123" y="1935393"/>
            <a:ext cx="373856" cy="183952"/>
          </a:xfrm>
          <a:prstGeom prst="wave">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5" name="TextBox 65"/>
          <p:cNvSpPr txBox="1">
            <a:spLocks noChangeArrowheads="1"/>
          </p:cNvSpPr>
          <p:nvPr/>
        </p:nvSpPr>
        <p:spPr bwMode="auto">
          <a:xfrm>
            <a:off x="7642389" y="782640"/>
            <a:ext cx="954791" cy="57708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Independent metadata Repository</a:t>
            </a:r>
          </a:p>
        </p:txBody>
      </p:sp>
      <p:sp>
        <p:nvSpPr>
          <p:cNvPr id="86" name="TextBox 66"/>
          <p:cNvSpPr txBox="1">
            <a:spLocks noChangeArrowheads="1"/>
          </p:cNvSpPr>
          <p:nvPr/>
        </p:nvSpPr>
        <p:spPr bwMode="auto">
          <a:xfrm>
            <a:off x="3895807" y="2337262"/>
            <a:ext cx="1027573" cy="600164"/>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GB" sz="1100" b="1" dirty="0"/>
              <a:t>Linked metadata Repositories</a:t>
            </a:r>
          </a:p>
        </p:txBody>
      </p:sp>
      <p:grpSp>
        <p:nvGrpSpPr>
          <p:cNvPr id="87" name="Group 17"/>
          <p:cNvGrpSpPr>
            <a:grpSpLocks/>
          </p:cNvGrpSpPr>
          <p:nvPr/>
        </p:nvGrpSpPr>
        <p:grpSpPr bwMode="auto">
          <a:xfrm>
            <a:off x="4534319" y="800887"/>
            <a:ext cx="129501" cy="212308"/>
            <a:chOff x="603250" y="4737100"/>
            <a:chExt cx="355600" cy="654050"/>
          </a:xfrm>
        </p:grpSpPr>
        <p:sp>
          <p:nvSpPr>
            <p:cNvPr id="88" name="Delay 87"/>
            <p:cNvSpPr/>
            <p:nvPr/>
          </p:nvSpPr>
          <p:spPr>
            <a:xfrm rot="16200000">
              <a:off x="546519" y="4977062"/>
              <a:ext cx="469494" cy="356362"/>
            </a:xfrm>
            <a:prstGeom prst="flowChartDelay">
              <a:avLst/>
            </a:prstGeom>
            <a:solidFill>
              <a:srgbClr val="1F497D"/>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algn="ctr" defTabSz="685800">
                <a:defRPr/>
              </a:pPr>
              <a:endParaRPr lang="en-GB" sz="1350">
                <a:solidFill>
                  <a:prstClr val="white"/>
                </a:solidFill>
                <a:ea typeface="ＭＳ Ｐゴシック"/>
                <a:cs typeface="+mn-cs"/>
              </a:endParaRPr>
            </a:p>
          </p:txBody>
        </p:sp>
        <p:sp>
          <p:nvSpPr>
            <p:cNvPr id="89" name="Oval 88"/>
            <p:cNvSpPr/>
            <p:nvPr/>
          </p:nvSpPr>
          <p:spPr>
            <a:xfrm>
              <a:off x="628650" y="4737100"/>
              <a:ext cx="304800" cy="279400"/>
            </a:xfrm>
            <a:prstGeom prst="ellipse">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anchor="ctr"/>
            <a:lstStyle/>
            <a:p>
              <a:pPr algn="ctr" defTabSz="685800">
                <a:defRPr/>
              </a:pPr>
              <a:endParaRPr lang="en-GB" sz="1350">
                <a:solidFill>
                  <a:prstClr val="white"/>
                </a:solidFill>
                <a:ea typeface="ＭＳ Ｐゴシック"/>
                <a:cs typeface="+mn-cs"/>
              </a:endParaRPr>
            </a:p>
          </p:txBody>
        </p:sp>
      </p:grpSp>
      <p:grpSp>
        <p:nvGrpSpPr>
          <p:cNvPr id="90" name="Group 22"/>
          <p:cNvGrpSpPr>
            <a:grpSpLocks/>
          </p:cNvGrpSpPr>
          <p:nvPr/>
        </p:nvGrpSpPr>
        <p:grpSpPr bwMode="auto">
          <a:xfrm>
            <a:off x="4756595" y="739414"/>
            <a:ext cx="204383" cy="295751"/>
            <a:chOff x="2622841" y="2259432"/>
            <a:chExt cx="290632" cy="446708"/>
          </a:xfrm>
        </p:grpSpPr>
        <p:sp>
          <p:nvSpPr>
            <p:cNvPr id="91" name="Rounded Rectangle 90"/>
            <p:cNvSpPr/>
            <p:nvPr/>
          </p:nvSpPr>
          <p:spPr>
            <a:xfrm>
              <a:off x="2622841" y="2259432"/>
              <a:ext cx="290632" cy="446708"/>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spAutoFit/>
            </a:bodyPr>
            <a:lstStyle/>
            <a:p>
              <a:pPr algn="ctr" defTabSz="685800">
                <a:defRPr/>
              </a:pPr>
              <a:endParaRPr lang="en-US" sz="1200" dirty="0">
                <a:solidFill>
                  <a:sysClr val="windowText" lastClr="000000"/>
                </a:solidFill>
                <a:ea typeface="ＭＳ Ｐゴシック"/>
                <a:cs typeface="+mn-cs"/>
              </a:endParaRPr>
            </a:p>
          </p:txBody>
        </p:sp>
        <p:sp>
          <p:nvSpPr>
            <p:cNvPr id="92" name="Rounded Rectangle 91"/>
            <p:cNvSpPr/>
            <p:nvPr/>
          </p:nvSpPr>
          <p:spPr>
            <a:xfrm>
              <a:off x="2653875" y="2307086"/>
              <a:ext cx="228565" cy="369832"/>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noAutofit/>
            </a:bodyPr>
            <a:lstStyle/>
            <a:p>
              <a:pPr algn="ctr" defTabSz="685800">
                <a:defRPr/>
              </a:pPr>
              <a:endParaRPr lang="en-US" sz="1200" dirty="0">
                <a:solidFill>
                  <a:sysClr val="windowText" lastClr="000000"/>
                </a:solidFill>
                <a:ea typeface="ＭＳ Ｐゴシック"/>
                <a:cs typeface="+mn-cs"/>
              </a:endParaRPr>
            </a:p>
          </p:txBody>
        </p:sp>
        <p:sp>
          <p:nvSpPr>
            <p:cNvPr id="93" name="Rounded Rectangle 92"/>
            <p:cNvSpPr/>
            <p:nvPr/>
          </p:nvSpPr>
          <p:spPr>
            <a:xfrm>
              <a:off x="2684908" y="2587090"/>
              <a:ext cx="161537" cy="69055"/>
            </a:xfrm>
            <a:prstGeom prst="roundRect">
              <a:avLst/>
            </a:prstGeom>
            <a:solidFill>
              <a:srgbClr val="1F497D"/>
            </a:solidFill>
            <a:ln w="9525" cap="flat" cmpd="sng" algn="ctr">
              <a:noFill/>
              <a:prstDash val="solid"/>
            </a:ln>
            <a:effectLst>
              <a:outerShdw blurRad="40000" dist="23000" dir="5400000" rotWithShape="0">
                <a:srgbClr val="000000">
                  <a:alpha val="35000"/>
                </a:srgbClr>
              </a:outerShdw>
            </a:effectLst>
          </p:spPr>
          <p:txBody>
            <a:bodyPr wrap="square" anchor="ctr">
              <a:noAutofit/>
            </a:bodyPr>
            <a:lstStyle/>
            <a:p>
              <a:pPr algn="ctr" defTabSz="685800">
                <a:defRPr/>
              </a:pPr>
              <a:endParaRPr lang="en-US" sz="1200" dirty="0">
                <a:solidFill>
                  <a:sysClr val="windowText" lastClr="000000"/>
                </a:solidFill>
                <a:ea typeface="ＭＳ Ｐゴシック"/>
                <a:cs typeface="+mn-cs"/>
              </a:endParaRPr>
            </a:p>
          </p:txBody>
        </p:sp>
      </p:grpSp>
      <p:sp>
        <p:nvSpPr>
          <p:cNvPr id="28" name="TextBox 27">
            <a:extLst>
              <a:ext uri="{FF2B5EF4-FFF2-40B4-BE49-F238E27FC236}">
                <a16:creationId xmlns:a16="http://schemas.microsoft.com/office/drawing/2014/main" id="{B733740F-D451-1E4F-8DC4-25C062E12A12}"/>
              </a:ext>
            </a:extLst>
          </p:cNvPr>
          <p:cNvSpPr txBox="1"/>
          <p:nvPr/>
        </p:nvSpPr>
        <p:spPr>
          <a:xfrm>
            <a:off x="462013" y="1732547"/>
            <a:ext cx="1447832" cy="523220"/>
          </a:xfrm>
          <a:prstGeom prst="rect">
            <a:avLst/>
          </a:prstGeom>
          <a:noFill/>
        </p:spPr>
        <p:txBody>
          <a:bodyPr wrap="none" rtlCol="0">
            <a:spAutoFit/>
          </a:bodyPr>
          <a:lstStyle/>
          <a:p>
            <a:r>
              <a:rPr lang="en-US" dirty="0"/>
              <a:t>IoT devices and</a:t>
            </a:r>
          </a:p>
          <a:p>
            <a:r>
              <a:rPr lang="en-US" dirty="0"/>
              <a:t>systems</a:t>
            </a:r>
          </a:p>
        </p:txBody>
      </p:sp>
      <p:cxnSp>
        <p:nvCxnSpPr>
          <p:cNvPr id="101" name="Straight Connector 100">
            <a:extLst>
              <a:ext uri="{FF2B5EF4-FFF2-40B4-BE49-F238E27FC236}">
                <a16:creationId xmlns:a16="http://schemas.microsoft.com/office/drawing/2014/main" id="{2C510D91-226E-464E-B5F9-9CED73664F54}"/>
              </a:ext>
            </a:extLst>
          </p:cNvPr>
          <p:cNvCxnSpPr>
            <a:cxnSpLocks/>
          </p:cNvCxnSpPr>
          <p:nvPr/>
        </p:nvCxnSpPr>
        <p:spPr bwMode="auto">
          <a:xfrm flipH="1" flipV="1">
            <a:off x="716435" y="3556697"/>
            <a:ext cx="1122544" cy="244315"/>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05ADECA6-12CA-EB44-90D1-F43908C969BF}"/>
              </a:ext>
            </a:extLst>
          </p:cNvPr>
          <p:cNvCxnSpPr>
            <a:cxnSpLocks/>
          </p:cNvCxnSpPr>
          <p:nvPr/>
        </p:nvCxnSpPr>
        <p:spPr bwMode="auto">
          <a:xfrm>
            <a:off x="1655008" y="2706806"/>
            <a:ext cx="484704" cy="849891"/>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a:extLst>
              <a:ext uri="{FF2B5EF4-FFF2-40B4-BE49-F238E27FC236}">
                <a16:creationId xmlns:a16="http://schemas.microsoft.com/office/drawing/2014/main" id="{947F0093-83E9-DF40-B571-12EA5C94E4B2}"/>
              </a:ext>
            </a:extLst>
          </p:cNvPr>
          <p:cNvCxnSpPr>
            <a:cxnSpLocks/>
          </p:cNvCxnSpPr>
          <p:nvPr/>
        </p:nvCxnSpPr>
        <p:spPr bwMode="auto">
          <a:xfrm flipH="1" flipV="1">
            <a:off x="1028065" y="2989977"/>
            <a:ext cx="881780" cy="617729"/>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CD832545-19EE-3B46-82F9-3334EF498170}"/>
              </a:ext>
            </a:extLst>
          </p:cNvPr>
          <p:cNvSpPr/>
          <p:nvPr/>
        </p:nvSpPr>
        <p:spPr bwMode="auto">
          <a:xfrm>
            <a:off x="1787543" y="3555350"/>
            <a:ext cx="673415" cy="438353"/>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sp>
        <p:nvSpPr>
          <p:cNvPr id="58" name="Rounded Rectangle 57">
            <a:extLst>
              <a:ext uri="{FF2B5EF4-FFF2-40B4-BE49-F238E27FC236}">
                <a16:creationId xmlns:a16="http://schemas.microsoft.com/office/drawing/2014/main" id="{AB3C0B4C-7020-D542-A07A-66356BF559E0}"/>
              </a:ext>
            </a:extLst>
          </p:cNvPr>
          <p:cNvSpPr/>
          <p:nvPr/>
        </p:nvSpPr>
        <p:spPr>
          <a:xfrm>
            <a:off x="332062" y="2557711"/>
            <a:ext cx="839857" cy="450945"/>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5" name="Can 94">
            <a:extLst>
              <a:ext uri="{FF2B5EF4-FFF2-40B4-BE49-F238E27FC236}">
                <a16:creationId xmlns:a16="http://schemas.microsoft.com/office/drawing/2014/main" id="{E7E045AF-6936-C04E-91A5-2B44859EA3DC}"/>
              </a:ext>
            </a:extLst>
          </p:cNvPr>
          <p:cNvSpPr/>
          <p:nvPr/>
        </p:nvSpPr>
        <p:spPr>
          <a:xfrm>
            <a:off x="449080" y="26665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6" name="Can 95">
            <a:extLst>
              <a:ext uri="{FF2B5EF4-FFF2-40B4-BE49-F238E27FC236}">
                <a16:creationId xmlns:a16="http://schemas.microsoft.com/office/drawing/2014/main" id="{AF15092B-2A3B-5E40-8305-980919488E63}"/>
              </a:ext>
            </a:extLst>
          </p:cNvPr>
          <p:cNvSpPr/>
          <p:nvPr/>
        </p:nvSpPr>
        <p:spPr>
          <a:xfrm>
            <a:off x="696304" y="26307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7" name="Can 96">
            <a:extLst>
              <a:ext uri="{FF2B5EF4-FFF2-40B4-BE49-F238E27FC236}">
                <a16:creationId xmlns:a16="http://schemas.microsoft.com/office/drawing/2014/main" id="{F6BECCA9-9BCA-D240-AE3C-08AAFC77D591}"/>
              </a:ext>
            </a:extLst>
          </p:cNvPr>
          <p:cNvSpPr/>
          <p:nvPr/>
        </p:nvSpPr>
        <p:spPr>
          <a:xfrm>
            <a:off x="601480" y="28189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8" name="Can 97">
            <a:extLst>
              <a:ext uri="{FF2B5EF4-FFF2-40B4-BE49-F238E27FC236}">
                <a16:creationId xmlns:a16="http://schemas.microsoft.com/office/drawing/2014/main" id="{7F11209D-C7F5-B645-873B-BD64E9DB73ED}"/>
              </a:ext>
            </a:extLst>
          </p:cNvPr>
          <p:cNvSpPr/>
          <p:nvPr/>
        </p:nvSpPr>
        <p:spPr>
          <a:xfrm>
            <a:off x="848704" y="27831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7" name="Cloud 56">
            <a:extLst>
              <a:ext uri="{FF2B5EF4-FFF2-40B4-BE49-F238E27FC236}">
                <a16:creationId xmlns:a16="http://schemas.microsoft.com/office/drawing/2014/main" id="{2A3D4C73-4B8B-9E49-A948-FC45BDD0F00D}"/>
              </a:ext>
            </a:extLst>
          </p:cNvPr>
          <p:cNvSpPr/>
          <p:nvPr/>
        </p:nvSpPr>
        <p:spPr bwMode="auto">
          <a:xfrm>
            <a:off x="1265498" y="2352916"/>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15" name="Can 14">
            <a:extLst>
              <a:ext uri="{FF2B5EF4-FFF2-40B4-BE49-F238E27FC236}">
                <a16:creationId xmlns:a16="http://schemas.microsoft.com/office/drawing/2014/main" id="{76C2CDE6-849E-5446-9F12-268CADCFCF72}"/>
              </a:ext>
            </a:extLst>
          </p:cNvPr>
          <p:cNvSpPr/>
          <p:nvPr/>
        </p:nvSpPr>
        <p:spPr>
          <a:xfrm>
            <a:off x="1424639" y="2504326"/>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9" name="Can 98">
            <a:extLst>
              <a:ext uri="{FF2B5EF4-FFF2-40B4-BE49-F238E27FC236}">
                <a16:creationId xmlns:a16="http://schemas.microsoft.com/office/drawing/2014/main" id="{454631DE-03C1-EF4B-A52C-478214C1D8F1}"/>
              </a:ext>
            </a:extLst>
          </p:cNvPr>
          <p:cNvSpPr/>
          <p:nvPr/>
        </p:nvSpPr>
        <p:spPr>
          <a:xfrm>
            <a:off x="1511815" y="241906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9" name="Cloud 58">
            <a:extLst>
              <a:ext uri="{FF2B5EF4-FFF2-40B4-BE49-F238E27FC236}">
                <a16:creationId xmlns:a16="http://schemas.microsoft.com/office/drawing/2014/main" id="{866C3F32-2FD1-0548-83E6-40BCC036F1A4}"/>
              </a:ext>
            </a:extLst>
          </p:cNvPr>
          <p:cNvSpPr/>
          <p:nvPr/>
        </p:nvSpPr>
        <p:spPr bwMode="auto">
          <a:xfrm>
            <a:off x="217054" y="3203214"/>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94" name="Can 93">
            <a:extLst>
              <a:ext uri="{FF2B5EF4-FFF2-40B4-BE49-F238E27FC236}">
                <a16:creationId xmlns:a16="http://schemas.microsoft.com/office/drawing/2014/main" id="{DDCA5CCD-7AE1-0F41-93FF-60528A1B87B0}"/>
              </a:ext>
            </a:extLst>
          </p:cNvPr>
          <p:cNvSpPr/>
          <p:nvPr/>
        </p:nvSpPr>
        <p:spPr>
          <a:xfrm>
            <a:off x="518801" y="3343172"/>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0" name="TextBox 59">
            <a:extLst>
              <a:ext uri="{FF2B5EF4-FFF2-40B4-BE49-F238E27FC236}">
                <a16:creationId xmlns:a16="http://schemas.microsoft.com/office/drawing/2014/main" id="{AD1B5190-F44E-8548-8B66-401AEFAF1EE6}"/>
              </a:ext>
            </a:extLst>
          </p:cNvPr>
          <p:cNvSpPr txBox="1"/>
          <p:nvPr/>
        </p:nvSpPr>
        <p:spPr>
          <a:xfrm>
            <a:off x="2362380" y="993246"/>
            <a:ext cx="1655152" cy="523220"/>
          </a:xfrm>
          <a:prstGeom prst="rect">
            <a:avLst/>
          </a:prstGeom>
          <a:noFill/>
        </p:spPr>
        <p:txBody>
          <a:bodyPr wrap="square" rtlCol="0">
            <a:spAutoFit/>
          </a:bodyPr>
          <a:lstStyle/>
          <a:p>
            <a:r>
              <a:rPr lang="en-US" dirty="0"/>
              <a:t>New applications deployed to cloud</a:t>
            </a:r>
          </a:p>
        </p:txBody>
      </p:sp>
      <p:sp>
        <p:nvSpPr>
          <p:cNvPr id="4" name="Oval 3">
            <a:extLst>
              <a:ext uri="{FF2B5EF4-FFF2-40B4-BE49-F238E27FC236}">
                <a16:creationId xmlns:a16="http://schemas.microsoft.com/office/drawing/2014/main" id="{8AD74164-7CD0-F440-BEA8-37BC1FCD4539}"/>
              </a:ext>
            </a:extLst>
          </p:cNvPr>
          <p:cNvSpPr/>
          <p:nvPr/>
        </p:nvSpPr>
        <p:spPr>
          <a:xfrm rot="1147896">
            <a:off x="6687902" y="1253998"/>
            <a:ext cx="714666" cy="1660710"/>
          </a:xfrm>
          <a:prstGeom prst="ellipse">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 name="TextBox 1">
            <a:extLst>
              <a:ext uri="{FF2B5EF4-FFF2-40B4-BE49-F238E27FC236}">
                <a16:creationId xmlns:a16="http://schemas.microsoft.com/office/drawing/2014/main" id="{1F64C563-9B0D-1643-B558-2B14B7972C7A}"/>
              </a:ext>
            </a:extLst>
          </p:cNvPr>
          <p:cNvSpPr txBox="1"/>
          <p:nvPr/>
        </p:nvSpPr>
        <p:spPr>
          <a:xfrm>
            <a:off x="6958590" y="1860685"/>
            <a:ext cx="1638590" cy="523220"/>
          </a:xfrm>
          <a:prstGeom prst="rect">
            <a:avLst/>
          </a:prstGeom>
          <a:noFill/>
        </p:spPr>
        <p:txBody>
          <a:bodyPr wrap="none" rtlCol="0">
            <a:spAutoFit/>
          </a:bodyPr>
          <a:lstStyle/>
          <a:p>
            <a:r>
              <a:rPr lang="en-US" dirty="0"/>
              <a:t>Business Partners</a:t>
            </a:r>
          </a:p>
          <a:p>
            <a:r>
              <a:rPr lang="en-US" dirty="0"/>
              <a:t>Sharing data</a:t>
            </a:r>
          </a:p>
        </p:txBody>
      </p:sp>
    </p:spTree>
    <p:extLst>
      <p:ext uri="{BB962C8B-B14F-4D97-AF65-F5344CB8AC3E}">
        <p14:creationId xmlns:p14="http://schemas.microsoft.com/office/powerpoint/2010/main" val="741520866"/>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5A3A7-00F5-B141-ABD3-0ED524CD35F3}"/>
              </a:ext>
            </a:extLst>
          </p:cNvPr>
          <p:cNvSpPr>
            <a:spLocks noGrp="1"/>
          </p:cNvSpPr>
          <p:nvPr>
            <p:ph type="title"/>
          </p:nvPr>
        </p:nvSpPr>
        <p:spPr/>
        <p:txBody>
          <a:bodyPr/>
          <a:lstStyle/>
          <a:p>
            <a:r>
              <a:rPr lang="en-GB" dirty="0"/>
              <a:t>Community Data License Agreement (CDLA) </a:t>
            </a:r>
            <a:endParaRPr lang="en-US" dirty="0"/>
          </a:p>
        </p:txBody>
      </p:sp>
      <p:sp>
        <p:nvSpPr>
          <p:cNvPr id="3" name="Slide Number Placeholder 2">
            <a:extLst>
              <a:ext uri="{FF2B5EF4-FFF2-40B4-BE49-F238E27FC236}">
                <a16:creationId xmlns:a16="http://schemas.microsoft.com/office/drawing/2014/main" id="{D4F97AA8-F18A-9447-840A-5C5C1151A4B5}"/>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17</a:t>
            </a:fld>
            <a:endParaRPr lang="en-US" sz="1000"/>
          </a:p>
        </p:txBody>
      </p:sp>
      <p:sp>
        <p:nvSpPr>
          <p:cNvPr id="4" name="Rectangle 3">
            <a:extLst>
              <a:ext uri="{FF2B5EF4-FFF2-40B4-BE49-F238E27FC236}">
                <a16:creationId xmlns:a16="http://schemas.microsoft.com/office/drawing/2014/main" id="{E630AA62-6B54-6547-846F-8D38F3BE0993}"/>
              </a:ext>
            </a:extLst>
          </p:cNvPr>
          <p:cNvSpPr/>
          <p:nvPr/>
        </p:nvSpPr>
        <p:spPr>
          <a:xfrm>
            <a:off x="482814" y="2199191"/>
            <a:ext cx="2590800" cy="2474408"/>
          </a:xfrm>
          <a:prstGeom prst="rect">
            <a:avLst/>
          </a:prstGeom>
          <a:solidFill>
            <a:srgbClr val="6DCCDE">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b="1" dirty="0"/>
              <a:t>The Inbound License</a:t>
            </a:r>
          </a:p>
          <a:p>
            <a:pPr algn="ctr"/>
            <a:endParaRPr lang="en-GB" b="1" dirty="0"/>
          </a:p>
          <a:p>
            <a:pPr algn="ctr"/>
            <a:endParaRPr lang="en-GB" b="1" dirty="0"/>
          </a:p>
          <a:p>
            <a:pPr algn="ctr"/>
            <a:endParaRPr lang="en-GB" b="1" dirty="0">
              <a:ln w="0"/>
              <a:solidFill>
                <a:schemeClr val="accent6">
                  <a:lumMod val="50000"/>
                </a:schemeClr>
              </a:solidFill>
              <a:effectLst>
                <a:outerShdw blurRad="38100" dist="19050" dir="2700000" algn="tl" rotWithShape="0">
                  <a:schemeClr val="dk1">
                    <a:alpha val="40000"/>
                  </a:schemeClr>
                </a:outerShdw>
              </a:effectLst>
            </a:endParaRPr>
          </a:p>
          <a:p>
            <a:pPr algn="ctr"/>
            <a:r>
              <a:rPr lang="en-GB" dirty="0"/>
              <a:t>governing the contribution of data to the data set</a:t>
            </a: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 name="Rectangle 4">
            <a:extLst>
              <a:ext uri="{FF2B5EF4-FFF2-40B4-BE49-F238E27FC236}">
                <a16:creationId xmlns:a16="http://schemas.microsoft.com/office/drawing/2014/main" id="{3DAB3363-5B47-B142-BF14-C458492E1BA2}"/>
              </a:ext>
            </a:extLst>
          </p:cNvPr>
          <p:cNvSpPr/>
          <p:nvPr/>
        </p:nvSpPr>
        <p:spPr>
          <a:xfrm>
            <a:off x="3285817" y="2199190"/>
            <a:ext cx="2590800" cy="2474408"/>
          </a:xfrm>
          <a:prstGeom prst="rect">
            <a:avLst/>
          </a:prstGeom>
          <a:solidFill>
            <a:srgbClr val="6DCCDE">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b="1" dirty="0"/>
              <a:t>The Outbound License or Technical Restrictions on Use</a:t>
            </a:r>
          </a:p>
          <a:p>
            <a:pPr algn="ctr"/>
            <a:endParaRPr lang="en-GB" b="1" dirty="0">
              <a:ln w="0"/>
              <a:solidFill>
                <a:schemeClr val="accent6">
                  <a:lumMod val="50000"/>
                </a:schemeClr>
              </a:solidFill>
              <a:effectLst>
                <a:outerShdw blurRad="38100" dist="19050" dir="2700000" algn="tl" rotWithShape="0">
                  <a:schemeClr val="dk1">
                    <a:alpha val="40000"/>
                  </a:schemeClr>
                </a:outerShdw>
              </a:effectLst>
            </a:endParaRPr>
          </a:p>
          <a:p>
            <a:pPr algn="ctr"/>
            <a:r>
              <a:rPr lang="en-GB" dirty="0"/>
              <a:t>governing the use and distribution of the data set</a:t>
            </a: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 name="Rectangle 5">
            <a:extLst>
              <a:ext uri="{FF2B5EF4-FFF2-40B4-BE49-F238E27FC236}">
                <a16:creationId xmlns:a16="http://schemas.microsoft.com/office/drawing/2014/main" id="{2D042CA5-7C45-4E41-B1FB-4E25631E31AE}"/>
              </a:ext>
            </a:extLst>
          </p:cNvPr>
          <p:cNvSpPr/>
          <p:nvPr/>
        </p:nvSpPr>
        <p:spPr>
          <a:xfrm>
            <a:off x="6088820" y="2199190"/>
            <a:ext cx="2590800" cy="2474408"/>
          </a:xfrm>
          <a:prstGeom prst="rect">
            <a:avLst/>
          </a:prstGeom>
          <a:solidFill>
            <a:srgbClr val="6DCCDE">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b="1" dirty="0"/>
              <a:t>Charter of the Community that Is Entrusted with the Data</a:t>
            </a:r>
          </a:p>
          <a:p>
            <a:pPr algn="ctr"/>
            <a:endParaRPr lang="en-GB" b="1" dirty="0">
              <a:ln w="0"/>
              <a:solidFill>
                <a:schemeClr val="accent6">
                  <a:lumMod val="50000"/>
                </a:schemeClr>
              </a:solidFill>
              <a:effectLst>
                <a:outerShdw blurRad="38100" dist="19050" dir="2700000" algn="tl" rotWithShape="0">
                  <a:schemeClr val="dk1">
                    <a:alpha val="40000"/>
                  </a:schemeClr>
                </a:outerShdw>
              </a:effectLst>
            </a:endParaRPr>
          </a:p>
          <a:p>
            <a:pPr algn="ctr"/>
            <a:r>
              <a:rPr lang="en-GB" dirty="0"/>
              <a:t>governing the custodians of the data set</a:t>
            </a: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7" name="Rectangle 6">
            <a:extLst>
              <a:ext uri="{FF2B5EF4-FFF2-40B4-BE49-F238E27FC236}">
                <a16:creationId xmlns:a16="http://schemas.microsoft.com/office/drawing/2014/main" id="{BF2DAF4C-F026-6E44-99AC-F8D172EC9286}"/>
              </a:ext>
            </a:extLst>
          </p:cNvPr>
          <p:cNvSpPr/>
          <p:nvPr/>
        </p:nvSpPr>
        <p:spPr>
          <a:xfrm>
            <a:off x="4595749" y="906181"/>
            <a:ext cx="4236550" cy="954107"/>
          </a:xfrm>
          <a:prstGeom prst="rect">
            <a:avLst/>
          </a:prstGeom>
        </p:spPr>
        <p:txBody>
          <a:bodyPr wrap="square">
            <a:spAutoFit/>
          </a:bodyPr>
          <a:lstStyle/>
          <a:p>
            <a:r>
              <a:rPr lang="en-GB" dirty="0"/>
              <a:t>The </a:t>
            </a:r>
            <a:r>
              <a:rPr lang="en-GB" dirty="0">
                <a:hlinkClick r:id="rId2"/>
              </a:rPr>
              <a:t>CDLA-Permissive</a:t>
            </a:r>
            <a:r>
              <a:rPr lang="en-GB" dirty="0"/>
              <a:t> agreement allows anyone to use, modify and do what they want with the data with no obligations to share any of their changes or modifications.</a:t>
            </a:r>
            <a:endParaRPr lang="en-US" dirty="0"/>
          </a:p>
        </p:txBody>
      </p:sp>
      <p:sp>
        <p:nvSpPr>
          <p:cNvPr id="9" name="Rectangle 8">
            <a:extLst>
              <a:ext uri="{FF2B5EF4-FFF2-40B4-BE49-F238E27FC236}">
                <a16:creationId xmlns:a16="http://schemas.microsoft.com/office/drawing/2014/main" id="{E526960A-2DC1-D34D-87C2-6AAB84E47B4C}"/>
              </a:ext>
            </a:extLst>
          </p:cNvPr>
          <p:cNvSpPr/>
          <p:nvPr/>
        </p:nvSpPr>
        <p:spPr>
          <a:xfrm>
            <a:off x="359200" y="894793"/>
            <a:ext cx="4212800" cy="954107"/>
          </a:xfrm>
          <a:prstGeom prst="rect">
            <a:avLst/>
          </a:prstGeom>
        </p:spPr>
        <p:txBody>
          <a:bodyPr wrap="square">
            <a:spAutoFit/>
          </a:bodyPr>
          <a:lstStyle/>
          <a:p>
            <a:r>
              <a:rPr lang="en-GB" dirty="0"/>
              <a:t>The </a:t>
            </a:r>
            <a:r>
              <a:rPr lang="en-GB" dirty="0">
                <a:hlinkClick r:id="rId3"/>
              </a:rPr>
              <a:t>CDLA-Sharing</a:t>
            </a:r>
            <a:r>
              <a:rPr lang="en-GB" dirty="0"/>
              <a:t> license ensures that downstream recipients can use and modify that data, and are also required to share their changes to the data.</a:t>
            </a:r>
            <a:endParaRPr lang="en-US" dirty="0"/>
          </a:p>
        </p:txBody>
      </p:sp>
    </p:spTree>
    <p:extLst>
      <p:ext uri="{BB962C8B-B14F-4D97-AF65-F5344CB8AC3E}">
        <p14:creationId xmlns:p14="http://schemas.microsoft.com/office/powerpoint/2010/main" val="1635426194"/>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457" name="Group 2"/>
          <p:cNvGrpSpPr>
            <a:grpSpLocks/>
          </p:cNvGrpSpPr>
          <p:nvPr/>
        </p:nvGrpSpPr>
        <p:grpSpPr bwMode="auto">
          <a:xfrm>
            <a:off x="838210" y="1078706"/>
            <a:ext cx="7561263" cy="3053800"/>
            <a:chOff x="573" y="1189"/>
            <a:chExt cx="4718" cy="2201"/>
          </a:xfrm>
        </p:grpSpPr>
        <p:sp>
          <p:nvSpPr>
            <p:cNvPr id="19458" name="AutoShape 3"/>
            <p:cNvSpPr>
              <a:spLocks noChangeAspect="1" noChangeArrowheads="1" noTextEdit="1"/>
            </p:cNvSpPr>
            <p:nvPr/>
          </p:nvSpPr>
          <p:spPr bwMode="auto">
            <a:xfrm>
              <a:off x="573" y="1189"/>
              <a:ext cx="4718" cy="199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GB"/>
            </a:p>
          </p:txBody>
        </p:sp>
        <p:sp>
          <p:nvSpPr>
            <p:cNvPr id="19459" name="Freeform 4"/>
            <p:cNvSpPr>
              <a:spLocks/>
            </p:cNvSpPr>
            <p:nvPr/>
          </p:nvSpPr>
          <p:spPr bwMode="auto">
            <a:xfrm>
              <a:off x="3409" y="1712"/>
              <a:ext cx="777" cy="965"/>
            </a:xfrm>
            <a:custGeom>
              <a:avLst/>
              <a:gdLst>
                <a:gd name="T0" fmla="*/ 1 w 1554"/>
                <a:gd name="T1" fmla="*/ 0 h 2894"/>
                <a:gd name="T2" fmla="*/ 1 w 1554"/>
                <a:gd name="T3" fmla="*/ 0 h 2894"/>
                <a:gd name="T4" fmla="*/ 1 w 1554"/>
                <a:gd name="T5" fmla="*/ 0 h 2894"/>
                <a:gd name="T6" fmla="*/ 1 w 1554"/>
                <a:gd name="T7" fmla="*/ 0 h 2894"/>
                <a:gd name="T8" fmla="*/ 1 w 1554"/>
                <a:gd name="T9" fmla="*/ 0 h 2894"/>
                <a:gd name="T10" fmla="*/ 1 w 1554"/>
                <a:gd name="T11" fmla="*/ 0 h 2894"/>
                <a:gd name="T12" fmla="*/ 1 w 1554"/>
                <a:gd name="T13" fmla="*/ 0 h 2894"/>
                <a:gd name="T14" fmla="*/ 1 w 1554"/>
                <a:gd name="T15" fmla="*/ 0 h 2894"/>
                <a:gd name="T16" fmla="*/ 1 w 1554"/>
                <a:gd name="T17" fmla="*/ 0 h 2894"/>
                <a:gd name="T18" fmla="*/ 1 w 1554"/>
                <a:gd name="T19" fmla="*/ 0 h 2894"/>
                <a:gd name="T20" fmla="*/ 1 w 1554"/>
                <a:gd name="T21" fmla="*/ 0 h 2894"/>
                <a:gd name="T22" fmla="*/ 1 w 1554"/>
                <a:gd name="T23" fmla="*/ 0 h 2894"/>
                <a:gd name="T24" fmla="*/ 1 w 1554"/>
                <a:gd name="T25" fmla="*/ 0 h 2894"/>
                <a:gd name="T26" fmla="*/ 1 w 1554"/>
                <a:gd name="T27" fmla="*/ 0 h 2894"/>
                <a:gd name="T28" fmla="*/ 1 w 1554"/>
                <a:gd name="T29" fmla="*/ 0 h 2894"/>
                <a:gd name="T30" fmla="*/ 1 w 1554"/>
                <a:gd name="T31" fmla="*/ 0 h 2894"/>
                <a:gd name="T32" fmla="*/ 1 w 1554"/>
                <a:gd name="T33" fmla="*/ 0 h 2894"/>
                <a:gd name="T34" fmla="*/ 1 w 1554"/>
                <a:gd name="T35" fmla="*/ 0 h 2894"/>
                <a:gd name="T36" fmla="*/ 1 w 1554"/>
                <a:gd name="T37" fmla="*/ 0 h 2894"/>
                <a:gd name="T38" fmla="*/ 1 w 1554"/>
                <a:gd name="T39" fmla="*/ 0 h 2894"/>
                <a:gd name="T40" fmla="*/ 1 w 1554"/>
                <a:gd name="T41" fmla="*/ 0 h 2894"/>
                <a:gd name="T42" fmla="*/ 1 w 1554"/>
                <a:gd name="T43" fmla="*/ 0 h 2894"/>
                <a:gd name="T44" fmla="*/ 1 w 1554"/>
                <a:gd name="T45" fmla="*/ 0 h 2894"/>
                <a:gd name="T46" fmla="*/ 1 w 1554"/>
                <a:gd name="T47" fmla="*/ 0 h 2894"/>
                <a:gd name="T48" fmla="*/ 1 w 1554"/>
                <a:gd name="T49" fmla="*/ 0 h 2894"/>
                <a:gd name="T50" fmla="*/ 1 w 1554"/>
                <a:gd name="T51" fmla="*/ 0 h 2894"/>
                <a:gd name="T52" fmla="*/ 1 w 1554"/>
                <a:gd name="T53" fmla="*/ 0 h 2894"/>
                <a:gd name="T54" fmla="*/ 1 w 1554"/>
                <a:gd name="T55" fmla="*/ 0 h 2894"/>
                <a:gd name="T56" fmla="*/ 1 w 1554"/>
                <a:gd name="T57" fmla="*/ 0 h 2894"/>
                <a:gd name="T58" fmla="*/ 1 w 1554"/>
                <a:gd name="T59" fmla="*/ 0 h 2894"/>
                <a:gd name="T60" fmla="*/ 1 w 1554"/>
                <a:gd name="T61" fmla="*/ 0 h 2894"/>
                <a:gd name="T62" fmla="*/ 1 w 1554"/>
                <a:gd name="T63" fmla="*/ 0 h 2894"/>
                <a:gd name="T64" fmla="*/ 1 w 1554"/>
                <a:gd name="T65" fmla="*/ 0 h 2894"/>
                <a:gd name="T66" fmla="*/ 0 w 1554"/>
                <a:gd name="T67" fmla="*/ 0 h 2894"/>
                <a:gd name="T68" fmla="*/ 1 w 1554"/>
                <a:gd name="T69" fmla="*/ 0 h 2894"/>
                <a:gd name="T70" fmla="*/ 1 w 1554"/>
                <a:gd name="T71" fmla="*/ 0 h 289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4"/>
                <a:gd name="T110" fmla="*/ 1554 w 1554"/>
                <a:gd name="T111" fmla="*/ 2894 h 2894"/>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4">
                  <a:moveTo>
                    <a:pt x="1486" y="2887"/>
                  </a:moveTo>
                  <a:lnTo>
                    <a:pt x="1515" y="2876"/>
                  </a:lnTo>
                  <a:lnTo>
                    <a:pt x="1535" y="2838"/>
                  </a:lnTo>
                  <a:lnTo>
                    <a:pt x="1554" y="2707"/>
                  </a:lnTo>
                  <a:lnTo>
                    <a:pt x="1554" y="2665"/>
                  </a:lnTo>
                  <a:lnTo>
                    <a:pt x="1553" y="2618"/>
                  </a:lnTo>
                  <a:lnTo>
                    <a:pt x="1547" y="2519"/>
                  </a:lnTo>
                  <a:lnTo>
                    <a:pt x="1517" y="2295"/>
                  </a:lnTo>
                  <a:lnTo>
                    <a:pt x="1424" y="1841"/>
                  </a:lnTo>
                  <a:lnTo>
                    <a:pt x="1323" y="1529"/>
                  </a:lnTo>
                  <a:lnTo>
                    <a:pt x="1284" y="1492"/>
                  </a:lnTo>
                  <a:lnTo>
                    <a:pt x="1237" y="1467"/>
                  </a:lnTo>
                  <a:lnTo>
                    <a:pt x="1028" y="1373"/>
                  </a:lnTo>
                  <a:lnTo>
                    <a:pt x="976" y="1323"/>
                  </a:lnTo>
                  <a:lnTo>
                    <a:pt x="939" y="1245"/>
                  </a:lnTo>
                  <a:lnTo>
                    <a:pt x="923" y="1193"/>
                  </a:lnTo>
                  <a:lnTo>
                    <a:pt x="924" y="1170"/>
                  </a:lnTo>
                  <a:lnTo>
                    <a:pt x="933" y="1137"/>
                  </a:lnTo>
                  <a:lnTo>
                    <a:pt x="1020" y="953"/>
                  </a:lnTo>
                  <a:lnTo>
                    <a:pt x="1055" y="848"/>
                  </a:lnTo>
                  <a:lnTo>
                    <a:pt x="1071" y="786"/>
                  </a:lnTo>
                  <a:lnTo>
                    <a:pt x="1077" y="739"/>
                  </a:lnTo>
                  <a:lnTo>
                    <a:pt x="1077" y="702"/>
                  </a:lnTo>
                  <a:lnTo>
                    <a:pt x="1077" y="677"/>
                  </a:lnTo>
                  <a:lnTo>
                    <a:pt x="1076" y="647"/>
                  </a:lnTo>
                  <a:lnTo>
                    <a:pt x="1067" y="507"/>
                  </a:lnTo>
                  <a:lnTo>
                    <a:pt x="1035" y="280"/>
                  </a:lnTo>
                  <a:lnTo>
                    <a:pt x="941" y="128"/>
                  </a:lnTo>
                  <a:lnTo>
                    <a:pt x="830" y="4"/>
                  </a:lnTo>
                  <a:lnTo>
                    <a:pt x="814" y="0"/>
                  </a:lnTo>
                  <a:lnTo>
                    <a:pt x="792" y="0"/>
                  </a:lnTo>
                  <a:lnTo>
                    <a:pt x="749" y="16"/>
                  </a:lnTo>
                  <a:lnTo>
                    <a:pt x="723" y="39"/>
                  </a:lnTo>
                  <a:lnTo>
                    <a:pt x="720" y="48"/>
                  </a:lnTo>
                  <a:lnTo>
                    <a:pt x="729" y="58"/>
                  </a:lnTo>
                  <a:lnTo>
                    <a:pt x="700" y="23"/>
                  </a:lnTo>
                  <a:lnTo>
                    <a:pt x="664" y="6"/>
                  </a:lnTo>
                  <a:lnTo>
                    <a:pt x="646" y="3"/>
                  </a:lnTo>
                  <a:lnTo>
                    <a:pt x="630" y="13"/>
                  </a:lnTo>
                  <a:lnTo>
                    <a:pt x="543" y="110"/>
                  </a:lnTo>
                  <a:lnTo>
                    <a:pt x="462" y="224"/>
                  </a:lnTo>
                  <a:lnTo>
                    <a:pt x="452" y="417"/>
                  </a:lnTo>
                  <a:lnTo>
                    <a:pt x="452" y="540"/>
                  </a:lnTo>
                  <a:lnTo>
                    <a:pt x="448" y="621"/>
                  </a:lnTo>
                  <a:lnTo>
                    <a:pt x="432" y="660"/>
                  </a:lnTo>
                  <a:lnTo>
                    <a:pt x="418" y="703"/>
                  </a:lnTo>
                  <a:lnTo>
                    <a:pt x="418" y="728"/>
                  </a:lnTo>
                  <a:lnTo>
                    <a:pt x="416" y="750"/>
                  </a:lnTo>
                  <a:lnTo>
                    <a:pt x="416" y="773"/>
                  </a:lnTo>
                  <a:lnTo>
                    <a:pt x="416" y="806"/>
                  </a:lnTo>
                  <a:lnTo>
                    <a:pt x="452" y="875"/>
                  </a:lnTo>
                  <a:lnTo>
                    <a:pt x="489" y="946"/>
                  </a:lnTo>
                  <a:lnTo>
                    <a:pt x="538" y="1069"/>
                  </a:lnTo>
                  <a:lnTo>
                    <a:pt x="553" y="1132"/>
                  </a:lnTo>
                  <a:lnTo>
                    <a:pt x="550" y="1163"/>
                  </a:lnTo>
                  <a:lnTo>
                    <a:pt x="552" y="1187"/>
                  </a:lnTo>
                  <a:lnTo>
                    <a:pt x="553" y="1225"/>
                  </a:lnTo>
                  <a:lnTo>
                    <a:pt x="547" y="1259"/>
                  </a:lnTo>
                  <a:lnTo>
                    <a:pt x="530" y="1285"/>
                  </a:lnTo>
                  <a:lnTo>
                    <a:pt x="478" y="1330"/>
                  </a:lnTo>
                  <a:lnTo>
                    <a:pt x="423" y="1372"/>
                  </a:lnTo>
                  <a:lnTo>
                    <a:pt x="327" y="1375"/>
                  </a:lnTo>
                  <a:lnTo>
                    <a:pt x="211" y="1398"/>
                  </a:lnTo>
                  <a:lnTo>
                    <a:pt x="90" y="1490"/>
                  </a:lnTo>
                  <a:lnTo>
                    <a:pt x="56" y="1622"/>
                  </a:lnTo>
                  <a:lnTo>
                    <a:pt x="33" y="1763"/>
                  </a:lnTo>
                  <a:lnTo>
                    <a:pt x="4" y="2369"/>
                  </a:lnTo>
                  <a:lnTo>
                    <a:pt x="0" y="2852"/>
                  </a:lnTo>
                  <a:lnTo>
                    <a:pt x="471" y="2886"/>
                  </a:lnTo>
                  <a:lnTo>
                    <a:pt x="948" y="2894"/>
                  </a:lnTo>
                  <a:lnTo>
                    <a:pt x="1213" y="2894"/>
                  </a:lnTo>
                  <a:lnTo>
                    <a:pt x="1486"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0" name="Freeform 5"/>
            <p:cNvSpPr>
              <a:spLocks/>
            </p:cNvSpPr>
            <p:nvPr/>
          </p:nvSpPr>
          <p:spPr bwMode="auto">
            <a:xfrm>
              <a:off x="4205" y="1742"/>
              <a:ext cx="789" cy="940"/>
            </a:xfrm>
            <a:custGeom>
              <a:avLst/>
              <a:gdLst>
                <a:gd name="T0" fmla="*/ 1 w 1577"/>
                <a:gd name="T1" fmla="*/ 0 h 2821"/>
                <a:gd name="T2" fmla="*/ 0 w 1577"/>
                <a:gd name="T3" fmla="*/ 0 h 2821"/>
                <a:gd name="T4" fmla="*/ 1 w 1577"/>
                <a:gd name="T5" fmla="*/ 0 h 2821"/>
                <a:gd name="T6" fmla="*/ 1 w 1577"/>
                <a:gd name="T7" fmla="*/ 0 h 2821"/>
                <a:gd name="T8" fmla="*/ 1 w 1577"/>
                <a:gd name="T9" fmla="*/ 0 h 2821"/>
                <a:gd name="T10" fmla="*/ 1 w 1577"/>
                <a:gd name="T11" fmla="*/ 0 h 2821"/>
                <a:gd name="T12" fmla="*/ 1 w 1577"/>
                <a:gd name="T13" fmla="*/ 0 h 2821"/>
                <a:gd name="T14" fmla="*/ 1 w 1577"/>
                <a:gd name="T15" fmla="*/ 0 h 2821"/>
                <a:gd name="T16" fmla="*/ 1 w 1577"/>
                <a:gd name="T17" fmla="*/ 0 h 2821"/>
                <a:gd name="T18" fmla="*/ 1 w 1577"/>
                <a:gd name="T19" fmla="*/ 0 h 2821"/>
                <a:gd name="T20" fmla="*/ 1 w 1577"/>
                <a:gd name="T21" fmla="*/ 0 h 2821"/>
                <a:gd name="T22" fmla="*/ 1 w 1577"/>
                <a:gd name="T23" fmla="*/ 0 h 2821"/>
                <a:gd name="T24" fmla="*/ 1 w 1577"/>
                <a:gd name="T25" fmla="*/ 0 h 2821"/>
                <a:gd name="T26" fmla="*/ 1 w 1577"/>
                <a:gd name="T27" fmla="*/ 0 h 2821"/>
                <a:gd name="T28" fmla="*/ 1 w 1577"/>
                <a:gd name="T29" fmla="*/ 0 h 2821"/>
                <a:gd name="T30" fmla="*/ 1 w 1577"/>
                <a:gd name="T31" fmla="*/ 0 h 2821"/>
                <a:gd name="T32" fmla="*/ 1 w 1577"/>
                <a:gd name="T33" fmla="*/ 0 h 2821"/>
                <a:gd name="T34" fmla="*/ 1 w 1577"/>
                <a:gd name="T35" fmla="*/ 0 h 2821"/>
                <a:gd name="T36" fmla="*/ 1 w 1577"/>
                <a:gd name="T37" fmla="*/ 0 h 2821"/>
                <a:gd name="T38" fmla="*/ 1 w 1577"/>
                <a:gd name="T39" fmla="*/ 0 h 2821"/>
                <a:gd name="T40" fmla="*/ 1 w 1577"/>
                <a:gd name="T41" fmla="*/ 0 h 2821"/>
                <a:gd name="T42" fmla="*/ 1 w 1577"/>
                <a:gd name="T43" fmla="*/ 0 h 2821"/>
                <a:gd name="T44" fmla="*/ 1 w 1577"/>
                <a:gd name="T45" fmla="*/ 0 h 2821"/>
                <a:gd name="T46" fmla="*/ 1 w 1577"/>
                <a:gd name="T47" fmla="*/ 0 h 2821"/>
                <a:gd name="T48" fmla="*/ 1 w 1577"/>
                <a:gd name="T49" fmla="*/ 0 h 2821"/>
                <a:gd name="T50" fmla="*/ 1 w 1577"/>
                <a:gd name="T51" fmla="*/ 0 h 2821"/>
                <a:gd name="T52" fmla="*/ 1 w 1577"/>
                <a:gd name="T53" fmla="*/ 0 h 2821"/>
                <a:gd name="T54" fmla="*/ 1 w 1577"/>
                <a:gd name="T55" fmla="*/ 0 h 2821"/>
                <a:gd name="T56" fmla="*/ 1 w 1577"/>
                <a:gd name="T57" fmla="*/ 0 h 2821"/>
                <a:gd name="T58" fmla="*/ 1 w 1577"/>
                <a:gd name="T59" fmla="*/ 0 h 2821"/>
                <a:gd name="T60" fmla="*/ 1 w 1577"/>
                <a:gd name="T61" fmla="*/ 0 h 2821"/>
                <a:gd name="T62" fmla="*/ 1 w 1577"/>
                <a:gd name="T63" fmla="*/ 0 h 2821"/>
                <a:gd name="T64" fmla="*/ 1 w 1577"/>
                <a:gd name="T65" fmla="*/ 0 h 2821"/>
                <a:gd name="T66" fmla="*/ 1 w 1577"/>
                <a:gd name="T67" fmla="*/ 0 h 2821"/>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2821"/>
                <a:gd name="T104" fmla="*/ 1577 w 1577"/>
                <a:gd name="T105" fmla="*/ 2821 h 2821"/>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2821">
                  <a:moveTo>
                    <a:pt x="31" y="2790"/>
                  </a:moveTo>
                  <a:lnTo>
                    <a:pt x="17" y="2757"/>
                  </a:lnTo>
                  <a:lnTo>
                    <a:pt x="7" y="2669"/>
                  </a:lnTo>
                  <a:lnTo>
                    <a:pt x="0" y="2396"/>
                  </a:lnTo>
                  <a:lnTo>
                    <a:pt x="14" y="1941"/>
                  </a:lnTo>
                  <a:lnTo>
                    <a:pt x="31" y="1831"/>
                  </a:lnTo>
                  <a:lnTo>
                    <a:pt x="60" y="1732"/>
                  </a:lnTo>
                  <a:lnTo>
                    <a:pt x="188" y="1521"/>
                  </a:lnTo>
                  <a:lnTo>
                    <a:pt x="260" y="1485"/>
                  </a:lnTo>
                  <a:lnTo>
                    <a:pt x="300" y="1463"/>
                  </a:lnTo>
                  <a:lnTo>
                    <a:pt x="319" y="1434"/>
                  </a:lnTo>
                  <a:lnTo>
                    <a:pt x="310" y="1405"/>
                  </a:lnTo>
                  <a:lnTo>
                    <a:pt x="291" y="1371"/>
                  </a:lnTo>
                  <a:lnTo>
                    <a:pt x="261" y="1306"/>
                  </a:lnTo>
                  <a:lnTo>
                    <a:pt x="261" y="1278"/>
                  </a:lnTo>
                  <a:lnTo>
                    <a:pt x="267" y="1246"/>
                  </a:lnTo>
                  <a:lnTo>
                    <a:pt x="288" y="1174"/>
                  </a:lnTo>
                  <a:lnTo>
                    <a:pt x="327" y="1041"/>
                  </a:lnTo>
                  <a:lnTo>
                    <a:pt x="331" y="894"/>
                  </a:lnTo>
                  <a:lnTo>
                    <a:pt x="331" y="855"/>
                  </a:lnTo>
                  <a:lnTo>
                    <a:pt x="331" y="835"/>
                  </a:lnTo>
                  <a:lnTo>
                    <a:pt x="330" y="813"/>
                  </a:lnTo>
                  <a:lnTo>
                    <a:pt x="327" y="745"/>
                  </a:lnTo>
                  <a:lnTo>
                    <a:pt x="305" y="612"/>
                  </a:lnTo>
                  <a:lnTo>
                    <a:pt x="294" y="542"/>
                  </a:lnTo>
                  <a:lnTo>
                    <a:pt x="291" y="510"/>
                  </a:lnTo>
                  <a:lnTo>
                    <a:pt x="290" y="482"/>
                  </a:lnTo>
                  <a:lnTo>
                    <a:pt x="319" y="329"/>
                  </a:lnTo>
                  <a:lnTo>
                    <a:pt x="372" y="185"/>
                  </a:lnTo>
                  <a:lnTo>
                    <a:pt x="455" y="74"/>
                  </a:lnTo>
                  <a:lnTo>
                    <a:pt x="508" y="25"/>
                  </a:lnTo>
                  <a:lnTo>
                    <a:pt x="556" y="0"/>
                  </a:lnTo>
                  <a:lnTo>
                    <a:pt x="584" y="10"/>
                  </a:lnTo>
                  <a:lnTo>
                    <a:pt x="614" y="29"/>
                  </a:lnTo>
                  <a:lnTo>
                    <a:pt x="696" y="75"/>
                  </a:lnTo>
                  <a:lnTo>
                    <a:pt x="725" y="64"/>
                  </a:lnTo>
                  <a:lnTo>
                    <a:pt x="756" y="55"/>
                  </a:lnTo>
                  <a:lnTo>
                    <a:pt x="801" y="87"/>
                  </a:lnTo>
                  <a:lnTo>
                    <a:pt x="852" y="144"/>
                  </a:lnTo>
                  <a:lnTo>
                    <a:pt x="931" y="274"/>
                  </a:lnTo>
                  <a:lnTo>
                    <a:pt x="979" y="420"/>
                  </a:lnTo>
                  <a:lnTo>
                    <a:pt x="1015" y="581"/>
                  </a:lnTo>
                  <a:lnTo>
                    <a:pt x="1058" y="900"/>
                  </a:lnTo>
                  <a:lnTo>
                    <a:pt x="1065" y="1150"/>
                  </a:lnTo>
                  <a:lnTo>
                    <a:pt x="1070" y="1236"/>
                  </a:lnTo>
                  <a:lnTo>
                    <a:pt x="1072" y="1284"/>
                  </a:lnTo>
                  <a:lnTo>
                    <a:pt x="1072" y="1306"/>
                  </a:lnTo>
                  <a:lnTo>
                    <a:pt x="1071" y="1326"/>
                  </a:lnTo>
                  <a:lnTo>
                    <a:pt x="1064" y="1358"/>
                  </a:lnTo>
                  <a:lnTo>
                    <a:pt x="1058" y="1392"/>
                  </a:lnTo>
                  <a:lnTo>
                    <a:pt x="1073" y="1423"/>
                  </a:lnTo>
                  <a:lnTo>
                    <a:pt x="1103" y="1454"/>
                  </a:lnTo>
                  <a:lnTo>
                    <a:pt x="1163" y="1501"/>
                  </a:lnTo>
                  <a:lnTo>
                    <a:pt x="1307" y="1616"/>
                  </a:lnTo>
                  <a:lnTo>
                    <a:pt x="1563" y="2106"/>
                  </a:lnTo>
                  <a:lnTo>
                    <a:pt x="1571" y="2210"/>
                  </a:lnTo>
                  <a:lnTo>
                    <a:pt x="1564" y="2226"/>
                  </a:lnTo>
                  <a:lnTo>
                    <a:pt x="1563" y="2256"/>
                  </a:lnTo>
                  <a:lnTo>
                    <a:pt x="1563" y="2281"/>
                  </a:lnTo>
                  <a:lnTo>
                    <a:pt x="1563" y="2315"/>
                  </a:lnTo>
                  <a:lnTo>
                    <a:pt x="1574" y="2617"/>
                  </a:lnTo>
                  <a:lnTo>
                    <a:pt x="1577" y="2751"/>
                  </a:lnTo>
                  <a:lnTo>
                    <a:pt x="1577" y="2775"/>
                  </a:lnTo>
                  <a:lnTo>
                    <a:pt x="1576" y="2793"/>
                  </a:lnTo>
                  <a:lnTo>
                    <a:pt x="1570" y="2809"/>
                  </a:lnTo>
                  <a:lnTo>
                    <a:pt x="763" y="2821"/>
                  </a:lnTo>
                  <a:lnTo>
                    <a:pt x="366" y="2816"/>
                  </a:lnTo>
                  <a:lnTo>
                    <a:pt x="31" y="2790"/>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1" name="Freeform 6"/>
            <p:cNvSpPr>
              <a:spLocks/>
            </p:cNvSpPr>
            <p:nvPr/>
          </p:nvSpPr>
          <p:spPr bwMode="auto">
            <a:xfrm>
              <a:off x="3800" y="1869"/>
              <a:ext cx="946" cy="925"/>
            </a:xfrm>
            <a:custGeom>
              <a:avLst/>
              <a:gdLst>
                <a:gd name="T0" fmla="*/ 0 w 1891"/>
                <a:gd name="T1" fmla="*/ 0 h 2775"/>
                <a:gd name="T2" fmla="*/ 1 w 1891"/>
                <a:gd name="T3" fmla="*/ 0 h 2775"/>
                <a:gd name="T4" fmla="*/ 1 w 1891"/>
                <a:gd name="T5" fmla="*/ 0 h 2775"/>
                <a:gd name="T6" fmla="*/ 1 w 1891"/>
                <a:gd name="T7" fmla="*/ 0 h 2775"/>
                <a:gd name="T8" fmla="*/ 1 w 1891"/>
                <a:gd name="T9" fmla="*/ 0 h 2775"/>
                <a:gd name="T10" fmla="*/ 1 w 1891"/>
                <a:gd name="T11" fmla="*/ 0 h 2775"/>
                <a:gd name="T12" fmla="*/ 1 w 1891"/>
                <a:gd name="T13" fmla="*/ 0 h 2775"/>
                <a:gd name="T14" fmla="*/ 1 w 1891"/>
                <a:gd name="T15" fmla="*/ 0 h 2775"/>
                <a:gd name="T16" fmla="*/ 1 w 1891"/>
                <a:gd name="T17" fmla="*/ 0 h 2775"/>
                <a:gd name="T18" fmla="*/ 1 w 1891"/>
                <a:gd name="T19" fmla="*/ 0 h 2775"/>
                <a:gd name="T20" fmla="*/ 1 w 1891"/>
                <a:gd name="T21" fmla="*/ 0 h 2775"/>
                <a:gd name="T22" fmla="*/ 1 w 1891"/>
                <a:gd name="T23" fmla="*/ 0 h 2775"/>
                <a:gd name="T24" fmla="*/ 1 w 1891"/>
                <a:gd name="T25" fmla="*/ 0 h 2775"/>
                <a:gd name="T26" fmla="*/ 1 w 1891"/>
                <a:gd name="T27" fmla="*/ 0 h 2775"/>
                <a:gd name="T28" fmla="*/ 1 w 1891"/>
                <a:gd name="T29" fmla="*/ 0 h 2775"/>
                <a:gd name="T30" fmla="*/ 1 w 1891"/>
                <a:gd name="T31" fmla="*/ 0 h 2775"/>
                <a:gd name="T32" fmla="*/ 1 w 1891"/>
                <a:gd name="T33" fmla="*/ 0 h 2775"/>
                <a:gd name="T34" fmla="*/ 1 w 1891"/>
                <a:gd name="T35" fmla="*/ 0 h 2775"/>
                <a:gd name="T36" fmla="*/ 1 w 1891"/>
                <a:gd name="T37" fmla="*/ 0 h 2775"/>
                <a:gd name="T38" fmla="*/ 1 w 1891"/>
                <a:gd name="T39" fmla="*/ 0 h 2775"/>
                <a:gd name="T40" fmla="*/ 1 w 1891"/>
                <a:gd name="T41" fmla="*/ 0 h 2775"/>
                <a:gd name="T42" fmla="*/ 1 w 1891"/>
                <a:gd name="T43" fmla="*/ 0 h 2775"/>
                <a:gd name="T44" fmla="*/ 1 w 1891"/>
                <a:gd name="T45" fmla="*/ 0 h 2775"/>
                <a:gd name="T46" fmla="*/ 1 w 1891"/>
                <a:gd name="T47" fmla="*/ 0 h 2775"/>
                <a:gd name="T48" fmla="*/ 1 w 1891"/>
                <a:gd name="T49" fmla="*/ 0 h 2775"/>
                <a:gd name="T50" fmla="*/ 1 w 1891"/>
                <a:gd name="T51" fmla="*/ 0 h 2775"/>
                <a:gd name="T52" fmla="*/ 1 w 1891"/>
                <a:gd name="T53" fmla="*/ 0 h 2775"/>
                <a:gd name="T54" fmla="*/ 1 w 1891"/>
                <a:gd name="T55" fmla="*/ 0 h 2775"/>
                <a:gd name="T56" fmla="*/ 1 w 1891"/>
                <a:gd name="T57" fmla="*/ 0 h 2775"/>
                <a:gd name="T58" fmla="*/ 1 w 1891"/>
                <a:gd name="T59" fmla="*/ 0 h 2775"/>
                <a:gd name="T60" fmla="*/ 1 w 1891"/>
                <a:gd name="T61" fmla="*/ 0 h 2775"/>
                <a:gd name="T62" fmla="*/ 1 w 1891"/>
                <a:gd name="T63" fmla="*/ 0 h 2775"/>
                <a:gd name="T64" fmla="*/ 1 w 1891"/>
                <a:gd name="T65" fmla="*/ 0 h 2775"/>
                <a:gd name="T66" fmla="*/ 1 w 1891"/>
                <a:gd name="T67" fmla="*/ 0 h 2775"/>
                <a:gd name="T68" fmla="*/ 1 w 1891"/>
                <a:gd name="T69" fmla="*/ 0 h 2775"/>
                <a:gd name="T70" fmla="*/ 1 w 1891"/>
                <a:gd name="T71" fmla="*/ 0 h 2775"/>
                <a:gd name="T72" fmla="*/ 1 w 1891"/>
                <a:gd name="T73" fmla="*/ 0 h 2775"/>
                <a:gd name="T74" fmla="*/ 0 w 1891"/>
                <a:gd name="T75" fmla="*/ 0 h 277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891"/>
                <a:gd name="T115" fmla="*/ 0 h 2775"/>
                <a:gd name="T116" fmla="*/ 1891 w 1891"/>
                <a:gd name="T117" fmla="*/ 2775 h 2775"/>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891" h="2775">
                  <a:moveTo>
                    <a:pt x="0" y="2723"/>
                  </a:moveTo>
                  <a:lnTo>
                    <a:pt x="86" y="1843"/>
                  </a:lnTo>
                  <a:lnTo>
                    <a:pt x="136" y="1713"/>
                  </a:lnTo>
                  <a:lnTo>
                    <a:pt x="212" y="1528"/>
                  </a:lnTo>
                  <a:lnTo>
                    <a:pt x="301" y="1508"/>
                  </a:lnTo>
                  <a:lnTo>
                    <a:pt x="477" y="1473"/>
                  </a:lnTo>
                  <a:lnTo>
                    <a:pt x="562" y="1426"/>
                  </a:lnTo>
                  <a:lnTo>
                    <a:pt x="633" y="1368"/>
                  </a:lnTo>
                  <a:lnTo>
                    <a:pt x="660" y="1209"/>
                  </a:lnTo>
                  <a:lnTo>
                    <a:pt x="575" y="997"/>
                  </a:lnTo>
                  <a:lnTo>
                    <a:pt x="519" y="978"/>
                  </a:lnTo>
                  <a:lnTo>
                    <a:pt x="468" y="748"/>
                  </a:lnTo>
                  <a:lnTo>
                    <a:pt x="503" y="689"/>
                  </a:lnTo>
                  <a:lnTo>
                    <a:pt x="487" y="462"/>
                  </a:lnTo>
                  <a:lnTo>
                    <a:pt x="493" y="249"/>
                  </a:lnTo>
                  <a:lnTo>
                    <a:pt x="554" y="165"/>
                  </a:lnTo>
                  <a:lnTo>
                    <a:pt x="679" y="21"/>
                  </a:lnTo>
                  <a:lnTo>
                    <a:pt x="779" y="0"/>
                  </a:lnTo>
                  <a:lnTo>
                    <a:pt x="910" y="0"/>
                  </a:lnTo>
                  <a:lnTo>
                    <a:pt x="1012" y="58"/>
                  </a:lnTo>
                  <a:lnTo>
                    <a:pt x="1097" y="165"/>
                  </a:lnTo>
                  <a:lnTo>
                    <a:pt x="1154" y="341"/>
                  </a:lnTo>
                  <a:lnTo>
                    <a:pt x="1167" y="496"/>
                  </a:lnTo>
                  <a:lnTo>
                    <a:pt x="1167" y="629"/>
                  </a:lnTo>
                  <a:lnTo>
                    <a:pt x="1220" y="652"/>
                  </a:lnTo>
                  <a:lnTo>
                    <a:pt x="1202" y="865"/>
                  </a:lnTo>
                  <a:lnTo>
                    <a:pt x="1130" y="903"/>
                  </a:lnTo>
                  <a:lnTo>
                    <a:pt x="1112" y="1033"/>
                  </a:lnTo>
                  <a:lnTo>
                    <a:pt x="1086" y="1179"/>
                  </a:lnTo>
                  <a:lnTo>
                    <a:pt x="1104" y="1293"/>
                  </a:lnTo>
                  <a:lnTo>
                    <a:pt x="1197" y="1368"/>
                  </a:lnTo>
                  <a:lnTo>
                    <a:pt x="1321" y="1411"/>
                  </a:lnTo>
                  <a:lnTo>
                    <a:pt x="1497" y="1448"/>
                  </a:lnTo>
                  <a:lnTo>
                    <a:pt x="1620" y="1459"/>
                  </a:lnTo>
                  <a:lnTo>
                    <a:pt x="1687" y="1579"/>
                  </a:lnTo>
                  <a:lnTo>
                    <a:pt x="1738" y="1687"/>
                  </a:lnTo>
                  <a:lnTo>
                    <a:pt x="1891" y="2775"/>
                  </a:lnTo>
                  <a:lnTo>
                    <a:pt x="0" y="2723"/>
                  </a:lnTo>
                  <a:close/>
                </a:path>
              </a:pathLst>
            </a:custGeom>
            <a:solidFill>
              <a:srgbClr val="808080"/>
            </a:solidFill>
            <a:ln w="1588">
              <a:solidFill>
                <a:srgbClr val="919191"/>
              </a:solidFill>
              <a:round/>
              <a:headEnd/>
              <a:tailEnd/>
            </a:ln>
          </p:spPr>
          <p:txBody>
            <a:bodyPr/>
            <a:lstStyle/>
            <a:p>
              <a:endParaRPr lang="en-GB"/>
            </a:p>
          </p:txBody>
        </p:sp>
        <p:sp>
          <p:nvSpPr>
            <p:cNvPr id="19462" name="Freeform 7"/>
            <p:cNvSpPr>
              <a:spLocks/>
            </p:cNvSpPr>
            <p:nvPr/>
          </p:nvSpPr>
          <p:spPr bwMode="auto">
            <a:xfrm>
              <a:off x="1544" y="1762"/>
              <a:ext cx="739" cy="982"/>
            </a:xfrm>
            <a:custGeom>
              <a:avLst/>
              <a:gdLst>
                <a:gd name="T0" fmla="*/ 0 w 1479"/>
                <a:gd name="T1" fmla="*/ 0 h 2946"/>
                <a:gd name="T2" fmla="*/ 0 w 1479"/>
                <a:gd name="T3" fmla="*/ 0 h 2946"/>
                <a:gd name="T4" fmla="*/ 0 w 1479"/>
                <a:gd name="T5" fmla="*/ 0 h 2946"/>
                <a:gd name="T6" fmla="*/ 0 w 1479"/>
                <a:gd name="T7" fmla="*/ 0 h 2946"/>
                <a:gd name="T8" fmla="*/ 0 w 1479"/>
                <a:gd name="T9" fmla="*/ 0 h 2946"/>
                <a:gd name="T10" fmla="*/ 0 w 1479"/>
                <a:gd name="T11" fmla="*/ 0 h 2946"/>
                <a:gd name="T12" fmla="*/ 0 w 1479"/>
                <a:gd name="T13" fmla="*/ 0 h 2946"/>
                <a:gd name="T14" fmla="*/ 0 w 1479"/>
                <a:gd name="T15" fmla="*/ 0 h 2946"/>
                <a:gd name="T16" fmla="*/ 0 w 1479"/>
                <a:gd name="T17" fmla="*/ 0 h 2946"/>
                <a:gd name="T18" fmla="*/ 0 w 1479"/>
                <a:gd name="T19" fmla="*/ 0 h 2946"/>
                <a:gd name="T20" fmla="*/ 0 w 1479"/>
                <a:gd name="T21" fmla="*/ 0 h 2946"/>
                <a:gd name="T22" fmla="*/ 0 w 1479"/>
                <a:gd name="T23" fmla="*/ 0 h 2946"/>
                <a:gd name="T24" fmla="*/ 0 w 1479"/>
                <a:gd name="T25" fmla="*/ 0 h 2946"/>
                <a:gd name="T26" fmla="*/ 0 w 1479"/>
                <a:gd name="T27" fmla="*/ 0 h 2946"/>
                <a:gd name="T28" fmla="*/ 0 w 1479"/>
                <a:gd name="T29" fmla="*/ 0 h 2946"/>
                <a:gd name="T30" fmla="*/ 0 w 1479"/>
                <a:gd name="T31" fmla="*/ 0 h 2946"/>
                <a:gd name="T32" fmla="*/ 0 w 1479"/>
                <a:gd name="T33" fmla="*/ 0 h 2946"/>
                <a:gd name="T34" fmla="*/ 0 w 1479"/>
                <a:gd name="T35" fmla="*/ 0 h 2946"/>
                <a:gd name="T36" fmla="*/ 0 w 1479"/>
                <a:gd name="T37" fmla="*/ 0 h 2946"/>
                <a:gd name="T38" fmla="*/ 0 w 1479"/>
                <a:gd name="T39" fmla="*/ 0 h 2946"/>
                <a:gd name="T40" fmla="*/ 0 w 1479"/>
                <a:gd name="T41" fmla="*/ 0 h 2946"/>
                <a:gd name="T42" fmla="*/ 0 w 1479"/>
                <a:gd name="T43" fmla="*/ 0 h 2946"/>
                <a:gd name="T44" fmla="*/ 0 w 1479"/>
                <a:gd name="T45" fmla="*/ 0 h 2946"/>
                <a:gd name="T46" fmla="*/ 0 w 1479"/>
                <a:gd name="T47" fmla="*/ 0 h 2946"/>
                <a:gd name="T48" fmla="*/ 0 w 1479"/>
                <a:gd name="T49" fmla="*/ 0 h 2946"/>
                <a:gd name="T50" fmla="*/ 0 w 1479"/>
                <a:gd name="T51" fmla="*/ 0 h 2946"/>
                <a:gd name="T52" fmla="*/ 0 w 1479"/>
                <a:gd name="T53" fmla="*/ 0 h 2946"/>
                <a:gd name="T54" fmla="*/ 0 w 1479"/>
                <a:gd name="T55" fmla="*/ 0 h 2946"/>
                <a:gd name="T56" fmla="*/ 0 w 1479"/>
                <a:gd name="T57" fmla="*/ 0 h 2946"/>
                <a:gd name="T58" fmla="*/ 0 w 1479"/>
                <a:gd name="T59" fmla="*/ 0 h 2946"/>
                <a:gd name="T60" fmla="*/ 0 w 1479"/>
                <a:gd name="T61" fmla="*/ 0 h 2946"/>
                <a:gd name="T62" fmla="*/ 0 w 1479"/>
                <a:gd name="T63" fmla="*/ 0 h 2946"/>
                <a:gd name="T64" fmla="*/ 0 w 1479"/>
                <a:gd name="T65" fmla="*/ 0 h 2946"/>
                <a:gd name="T66" fmla="*/ 0 w 1479"/>
                <a:gd name="T67" fmla="*/ 0 h 2946"/>
                <a:gd name="T68" fmla="*/ 0 w 1479"/>
                <a:gd name="T69" fmla="*/ 0 h 2946"/>
                <a:gd name="T70" fmla="*/ 0 w 1479"/>
                <a:gd name="T71" fmla="*/ 0 h 2946"/>
                <a:gd name="T72" fmla="*/ 0 w 1479"/>
                <a:gd name="T73" fmla="*/ 0 h 2946"/>
                <a:gd name="T74" fmla="*/ 0 w 1479"/>
                <a:gd name="T75" fmla="*/ 0 h 2946"/>
                <a:gd name="T76" fmla="*/ 0 w 1479"/>
                <a:gd name="T77" fmla="*/ 0 h 294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479"/>
                <a:gd name="T118" fmla="*/ 0 h 2946"/>
                <a:gd name="T119" fmla="*/ 1479 w 1479"/>
                <a:gd name="T120" fmla="*/ 2946 h 294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479" h="2946">
                  <a:moveTo>
                    <a:pt x="0" y="2946"/>
                  </a:moveTo>
                  <a:lnTo>
                    <a:pt x="20" y="1832"/>
                  </a:lnTo>
                  <a:lnTo>
                    <a:pt x="78" y="1502"/>
                  </a:lnTo>
                  <a:lnTo>
                    <a:pt x="195" y="1349"/>
                  </a:lnTo>
                  <a:lnTo>
                    <a:pt x="344" y="1324"/>
                  </a:lnTo>
                  <a:lnTo>
                    <a:pt x="474" y="1275"/>
                  </a:lnTo>
                  <a:lnTo>
                    <a:pt x="528" y="1167"/>
                  </a:lnTo>
                  <a:lnTo>
                    <a:pt x="532" y="1005"/>
                  </a:lnTo>
                  <a:lnTo>
                    <a:pt x="480" y="917"/>
                  </a:lnTo>
                  <a:lnTo>
                    <a:pt x="480" y="865"/>
                  </a:lnTo>
                  <a:lnTo>
                    <a:pt x="436" y="798"/>
                  </a:lnTo>
                  <a:lnTo>
                    <a:pt x="398" y="660"/>
                  </a:lnTo>
                  <a:lnTo>
                    <a:pt x="405" y="635"/>
                  </a:lnTo>
                  <a:lnTo>
                    <a:pt x="367" y="527"/>
                  </a:lnTo>
                  <a:lnTo>
                    <a:pt x="405" y="309"/>
                  </a:lnTo>
                  <a:lnTo>
                    <a:pt x="488" y="206"/>
                  </a:lnTo>
                  <a:lnTo>
                    <a:pt x="584" y="63"/>
                  </a:lnTo>
                  <a:lnTo>
                    <a:pt x="774" y="0"/>
                  </a:lnTo>
                  <a:lnTo>
                    <a:pt x="919" y="108"/>
                  </a:lnTo>
                  <a:lnTo>
                    <a:pt x="971" y="195"/>
                  </a:lnTo>
                  <a:lnTo>
                    <a:pt x="1054" y="238"/>
                  </a:lnTo>
                  <a:lnTo>
                    <a:pt x="1054" y="336"/>
                  </a:lnTo>
                  <a:lnTo>
                    <a:pt x="1063" y="391"/>
                  </a:lnTo>
                  <a:lnTo>
                    <a:pt x="1124" y="499"/>
                  </a:lnTo>
                  <a:lnTo>
                    <a:pt x="1075" y="651"/>
                  </a:lnTo>
                  <a:lnTo>
                    <a:pt x="1083" y="759"/>
                  </a:lnTo>
                  <a:lnTo>
                    <a:pt x="1038" y="865"/>
                  </a:lnTo>
                  <a:lnTo>
                    <a:pt x="1002" y="897"/>
                  </a:lnTo>
                  <a:lnTo>
                    <a:pt x="1002" y="949"/>
                  </a:lnTo>
                  <a:lnTo>
                    <a:pt x="957" y="1070"/>
                  </a:lnTo>
                  <a:lnTo>
                    <a:pt x="926" y="1167"/>
                  </a:lnTo>
                  <a:lnTo>
                    <a:pt x="1018" y="1275"/>
                  </a:lnTo>
                  <a:lnTo>
                    <a:pt x="1175" y="1380"/>
                  </a:lnTo>
                  <a:lnTo>
                    <a:pt x="1340" y="1489"/>
                  </a:lnTo>
                  <a:lnTo>
                    <a:pt x="1416" y="1617"/>
                  </a:lnTo>
                  <a:lnTo>
                    <a:pt x="1447" y="1789"/>
                  </a:lnTo>
                  <a:lnTo>
                    <a:pt x="1470" y="2052"/>
                  </a:lnTo>
                  <a:lnTo>
                    <a:pt x="1479" y="2817"/>
                  </a:lnTo>
                  <a:lnTo>
                    <a:pt x="0" y="2946"/>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3" name="Freeform 8"/>
            <p:cNvSpPr>
              <a:spLocks/>
            </p:cNvSpPr>
            <p:nvPr/>
          </p:nvSpPr>
          <p:spPr bwMode="auto">
            <a:xfrm>
              <a:off x="2100" y="1704"/>
              <a:ext cx="789" cy="1031"/>
            </a:xfrm>
            <a:custGeom>
              <a:avLst/>
              <a:gdLst>
                <a:gd name="T0" fmla="*/ 1 w 1577"/>
                <a:gd name="T1" fmla="*/ 0 h 3093"/>
                <a:gd name="T2" fmla="*/ 0 w 1577"/>
                <a:gd name="T3" fmla="*/ 0 h 3093"/>
                <a:gd name="T4" fmla="*/ 1 w 1577"/>
                <a:gd name="T5" fmla="*/ 0 h 3093"/>
                <a:gd name="T6" fmla="*/ 1 w 1577"/>
                <a:gd name="T7" fmla="*/ 0 h 3093"/>
                <a:gd name="T8" fmla="*/ 1 w 1577"/>
                <a:gd name="T9" fmla="*/ 0 h 3093"/>
                <a:gd name="T10" fmla="*/ 1 w 1577"/>
                <a:gd name="T11" fmla="*/ 0 h 3093"/>
                <a:gd name="T12" fmla="*/ 1 w 1577"/>
                <a:gd name="T13" fmla="*/ 0 h 3093"/>
                <a:gd name="T14" fmla="*/ 1 w 1577"/>
                <a:gd name="T15" fmla="*/ 0 h 3093"/>
                <a:gd name="T16" fmla="*/ 1 w 1577"/>
                <a:gd name="T17" fmla="*/ 0 h 3093"/>
                <a:gd name="T18" fmla="*/ 1 w 1577"/>
                <a:gd name="T19" fmla="*/ 0 h 3093"/>
                <a:gd name="T20" fmla="*/ 1 w 1577"/>
                <a:gd name="T21" fmla="*/ 0 h 3093"/>
                <a:gd name="T22" fmla="*/ 1 w 1577"/>
                <a:gd name="T23" fmla="*/ 0 h 3093"/>
                <a:gd name="T24" fmla="*/ 1 w 1577"/>
                <a:gd name="T25" fmla="*/ 0 h 3093"/>
                <a:gd name="T26" fmla="*/ 1 w 1577"/>
                <a:gd name="T27" fmla="*/ 0 h 3093"/>
                <a:gd name="T28" fmla="*/ 1 w 1577"/>
                <a:gd name="T29" fmla="*/ 0 h 3093"/>
                <a:gd name="T30" fmla="*/ 1 w 1577"/>
                <a:gd name="T31" fmla="*/ 0 h 3093"/>
                <a:gd name="T32" fmla="*/ 1 w 1577"/>
                <a:gd name="T33" fmla="*/ 0 h 3093"/>
                <a:gd name="T34" fmla="*/ 1 w 1577"/>
                <a:gd name="T35" fmla="*/ 0 h 3093"/>
                <a:gd name="T36" fmla="*/ 1 w 1577"/>
                <a:gd name="T37" fmla="*/ 0 h 3093"/>
                <a:gd name="T38" fmla="*/ 1 w 1577"/>
                <a:gd name="T39" fmla="*/ 0 h 3093"/>
                <a:gd name="T40" fmla="*/ 1 w 1577"/>
                <a:gd name="T41" fmla="*/ 0 h 3093"/>
                <a:gd name="T42" fmla="*/ 1 w 1577"/>
                <a:gd name="T43" fmla="*/ 0 h 3093"/>
                <a:gd name="T44" fmla="*/ 1 w 1577"/>
                <a:gd name="T45" fmla="*/ 0 h 3093"/>
                <a:gd name="T46" fmla="*/ 1 w 1577"/>
                <a:gd name="T47" fmla="*/ 0 h 3093"/>
                <a:gd name="T48" fmla="*/ 1 w 1577"/>
                <a:gd name="T49" fmla="*/ 0 h 3093"/>
                <a:gd name="T50" fmla="*/ 1 w 1577"/>
                <a:gd name="T51" fmla="*/ 0 h 3093"/>
                <a:gd name="T52" fmla="*/ 1 w 1577"/>
                <a:gd name="T53" fmla="*/ 0 h 3093"/>
                <a:gd name="T54" fmla="*/ 1 w 1577"/>
                <a:gd name="T55" fmla="*/ 0 h 3093"/>
                <a:gd name="T56" fmla="*/ 1 w 1577"/>
                <a:gd name="T57" fmla="*/ 0 h 3093"/>
                <a:gd name="T58" fmla="*/ 1 w 1577"/>
                <a:gd name="T59" fmla="*/ 0 h 3093"/>
                <a:gd name="T60" fmla="*/ 1 w 1577"/>
                <a:gd name="T61" fmla="*/ 0 h 3093"/>
                <a:gd name="T62" fmla="*/ 1 w 1577"/>
                <a:gd name="T63" fmla="*/ 0 h 3093"/>
                <a:gd name="T64" fmla="*/ 1 w 1577"/>
                <a:gd name="T65" fmla="*/ 0 h 3093"/>
                <a:gd name="T66" fmla="*/ 1 w 1577"/>
                <a:gd name="T67" fmla="*/ 0 h 3093"/>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77"/>
                <a:gd name="T103" fmla="*/ 0 h 3093"/>
                <a:gd name="T104" fmla="*/ 1577 w 1577"/>
                <a:gd name="T105" fmla="*/ 3093 h 3093"/>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77" h="3093">
                  <a:moveTo>
                    <a:pt x="31" y="3059"/>
                  </a:moveTo>
                  <a:lnTo>
                    <a:pt x="17" y="3023"/>
                  </a:lnTo>
                  <a:lnTo>
                    <a:pt x="7" y="2927"/>
                  </a:lnTo>
                  <a:lnTo>
                    <a:pt x="0" y="2628"/>
                  </a:lnTo>
                  <a:lnTo>
                    <a:pt x="14" y="2128"/>
                  </a:lnTo>
                  <a:lnTo>
                    <a:pt x="31" y="2008"/>
                  </a:lnTo>
                  <a:lnTo>
                    <a:pt x="60" y="1898"/>
                  </a:lnTo>
                  <a:lnTo>
                    <a:pt x="188" y="1667"/>
                  </a:lnTo>
                  <a:lnTo>
                    <a:pt x="260" y="1627"/>
                  </a:lnTo>
                  <a:lnTo>
                    <a:pt x="300" y="1604"/>
                  </a:lnTo>
                  <a:lnTo>
                    <a:pt x="319" y="1573"/>
                  </a:lnTo>
                  <a:lnTo>
                    <a:pt x="310" y="1541"/>
                  </a:lnTo>
                  <a:lnTo>
                    <a:pt x="291" y="1504"/>
                  </a:lnTo>
                  <a:lnTo>
                    <a:pt x="261" y="1432"/>
                  </a:lnTo>
                  <a:lnTo>
                    <a:pt x="261" y="1401"/>
                  </a:lnTo>
                  <a:lnTo>
                    <a:pt x="268" y="1365"/>
                  </a:lnTo>
                  <a:lnTo>
                    <a:pt x="288" y="1287"/>
                  </a:lnTo>
                  <a:lnTo>
                    <a:pt x="327" y="1143"/>
                  </a:lnTo>
                  <a:lnTo>
                    <a:pt x="331" y="981"/>
                  </a:lnTo>
                  <a:lnTo>
                    <a:pt x="331" y="938"/>
                  </a:lnTo>
                  <a:lnTo>
                    <a:pt x="331" y="916"/>
                  </a:lnTo>
                  <a:lnTo>
                    <a:pt x="330" y="893"/>
                  </a:lnTo>
                  <a:lnTo>
                    <a:pt x="327" y="818"/>
                  </a:lnTo>
                  <a:lnTo>
                    <a:pt x="305" y="672"/>
                  </a:lnTo>
                  <a:lnTo>
                    <a:pt x="294" y="595"/>
                  </a:lnTo>
                  <a:lnTo>
                    <a:pt x="291" y="561"/>
                  </a:lnTo>
                  <a:lnTo>
                    <a:pt x="290" y="529"/>
                  </a:lnTo>
                  <a:lnTo>
                    <a:pt x="319" y="361"/>
                  </a:lnTo>
                  <a:lnTo>
                    <a:pt x="372" y="204"/>
                  </a:lnTo>
                  <a:lnTo>
                    <a:pt x="455" y="83"/>
                  </a:lnTo>
                  <a:lnTo>
                    <a:pt x="508" y="29"/>
                  </a:lnTo>
                  <a:lnTo>
                    <a:pt x="556" y="0"/>
                  </a:lnTo>
                  <a:lnTo>
                    <a:pt x="584" y="10"/>
                  </a:lnTo>
                  <a:lnTo>
                    <a:pt x="614" y="32"/>
                  </a:lnTo>
                  <a:lnTo>
                    <a:pt x="653" y="60"/>
                  </a:lnTo>
                  <a:lnTo>
                    <a:pt x="696" y="83"/>
                  </a:lnTo>
                  <a:lnTo>
                    <a:pt x="726" y="71"/>
                  </a:lnTo>
                  <a:lnTo>
                    <a:pt x="756" y="61"/>
                  </a:lnTo>
                  <a:lnTo>
                    <a:pt x="801" y="96"/>
                  </a:lnTo>
                  <a:lnTo>
                    <a:pt x="852" y="159"/>
                  </a:lnTo>
                  <a:lnTo>
                    <a:pt x="931" y="302"/>
                  </a:lnTo>
                  <a:lnTo>
                    <a:pt x="979" y="463"/>
                  </a:lnTo>
                  <a:lnTo>
                    <a:pt x="1015" y="637"/>
                  </a:lnTo>
                  <a:lnTo>
                    <a:pt x="1058" y="987"/>
                  </a:lnTo>
                  <a:lnTo>
                    <a:pt x="1065" y="1261"/>
                  </a:lnTo>
                  <a:lnTo>
                    <a:pt x="1070" y="1357"/>
                  </a:lnTo>
                  <a:lnTo>
                    <a:pt x="1072" y="1407"/>
                  </a:lnTo>
                  <a:lnTo>
                    <a:pt x="1072" y="1430"/>
                  </a:lnTo>
                  <a:lnTo>
                    <a:pt x="1071" y="1453"/>
                  </a:lnTo>
                  <a:lnTo>
                    <a:pt x="1064" y="1488"/>
                  </a:lnTo>
                  <a:lnTo>
                    <a:pt x="1058" y="1527"/>
                  </a:lnTo>
                  <a:lnTo>
                    <a:pt x="1103" y="1595"/>
                  </a:lnTo>
                  <a:lnTo>
                    <a:pt x="1163" y="1645"/>
                  </a:lnTo>
                  <a:lnTo>
                    <a:pt x="1307" y="1773"/>
                  </a:lnTo>
                  <a:lnTo>
                    <a:pt x="1563" y="2308"/>
                  </a:lnTo>
                  <a:lnTo>
                    <a:pt x="1571" y="2422"/>
                  </a:lnTo>
                  <a:lnTo>
                    <a:pt x="1564" y="2440"/>
                  </a:lnTo>
                  <a:lnTo>
                    <a:pt x="1563" y="2473"/>
                  </a:lnTo>
                  <a:lnTo>
                    <a:pt x="1563" y="2499"/>
                  </a:lnTo>
                  <a:lnTo>
                    <a:pt x="1563" y="2516"/>
                  </a:lnTo>
                  <a:lnTo>
                    <a:pt x="1563" y="2538"/>
                  </a:lnTo>
                  <a:lnTo>
                    <a:pt x="1574" y="2869"/>
                  </a:lnTo>
                  <a:lnTo>
                    <a:pt x="1577" y="3016"/>
                  </a:lnTo>
                  <a:lnTo>
                    <a:pt x="1577" y="3041"/>
                  </a:lnTo>
                  <a:lnTo>
                    <a:pt x="1576" y="3061"/>
                  </a:lnTo>
                  <a:lnTo>
                    <a:pt x="1570" y="3080"/>
                  </a:lnTo>
                  <a:lnTo>
                    <a:pt x="763" y="3093"/>
                  </a:lnTo>
                  <a:lnTo>
                    <a:pt x="366" y="3088"/>
                  </a:lnTo>
                  <a:lnTo>
                    <a:pt x="31" y="3059"/>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4" name="Freeform 9"/>
            <p:cNvSpPr>
              <a:spLocks/>
            </p:cNvSpPr>
            <p:nvPr/>
          </p:nvSpPr>
          <p:spPr bwMode="auto">
            <a:xfrm rot="-2660175">
              <a:off x="2627" y="1712"/>
              <a:ext cx="812" cy="969"/>
            </a:xfrm>
            <a:custGeom>
              <a:avLst/>
              <a:gdLst>
                <a:gd name="T0" fmla="*/ 1 w 1623"/>
                <a:gd name="T1" fmla="*/ 0 h 2907"/>
                <a:gd name="T2" fmla="*/ 1 w 1623"/>
                <a:gd name="T3" fmla="*/ 0 h 2907"/>
                <a:gd name="T4" fmla="*/ 1 w 1623"/>
                <a:gd name="T5" fmla="*/ 0 h 2907"/>
                <a:gd name="T6" fmla="*/ 1 w 1623"/>
                <a:gd name="T7" fmla="*/ 0 h 2907"/>
                <a:gd name="T8" fmla="*/ 1 w 1623"/>
                <a:gd name="T9" fmla="*/ 0 h 2907"/>
                <a:gd name="T10" fmla="*/ 1 w 1623"/>
                <a:gd name="T11" fmla="*/ 0 h 2907"/>
                <a:gd name="T12" fmla="*/ 1 w 1623"/>
                <a:gd name="T13" fmla="*/ 0 h 2907"/>
                <a:gd name="T14" fmla="*/ 1 w 1623"/>
                <a:gd name="T15" fmla="*/ 0 h 2907"/>
                <a:gd name="T16" fmla="*/ 1 w 1623"/>
                <a:gd name="T17" fmla="*/ 0 h 2907"/>
                <a:gd name="T18" fmla="*/ 1 w 1623"/>
                <a:gd name="T19" fmla="*/ 0 h 2907"/>
                <a:gd name="T20" fmla="*/ 1 w 1623"/>
                <a:gd name="T21" fmla="*/ 0 h 2907"/>
                <a:gd name="T22" fmla="*/ 1 w 1623"/>
                <a:gd name="T23" fmla="*/ 0 h 2907"/>
                <a:gd name="T24" fmla="*/ 1 w 1623"/>
                <a:gd name="T25" fmla="*/ 0 h 2907"/>
                <a:gd name="T26" fmla="*/ 1 w 1623"/>
                <a:gd name="T27" fmla="*/ 0 h 2907"/>
                <a:gd name="T28" fmla="*/ 1 w 1623"/>
                <a:gd name="T29" fmla="*/ 0 h 2907"/>
                <a:gd name="T30" fmla="*/ 1 w 1623"/>
                <a:gd name="T31" fmla="*/ 0 h 2907"/>
                <a:gd name="T32" fmla="*/ 1 w 1623"/>
                <a:gd name="T33" fmla="*/ 0 h 2907"/>
                <a:gd name="T34" fmla="*/ 1 w 1623"/>
                <a:gd name="T35" fmla="*/ 0 h 2907"/>
                <a:gd name="T36" fmla="*/ 1 w 1623"/>
                <a:gd name="T37" fmla="*/ 0 h 2907"/>
                <a:gd name="T38" fmla="*/ 1 w 1623"/>
                <a:gd name="T39" fmla="*/ 0 h 2907"/>
                <a:gd name="T40" fmla="*/ 1 w 1623"/>
                <a:gd name="T41" fmla="*/ 0 h 2907"/>
                <a:gd name="T42" fmla="*/ 1 w 1623"/>
                <a:gd name="T43" fmla="*/ 0 h 2907"/>
                <a:gd name="T44" fmla="*/ 1 w 1623"/>
                <a:gd name="T45" fmla="*/ 0 h 2907"/>
                <a:gd name="T46" fmla="*/ 1 w 1623"/>
                <a:gd name="T47" fmla="*/ 0 h 2907"/>
                <a:gd name="T48" fmla="*/ 1 w 1623"/>
                <a:gd name="T49" fmla="*/ 0 h 2907"/>
                <a:gd name="T50" fmla="*/ 1 w 1623"/>
                <a:gd name="T51" fmla="*/ 0 h 2907"/>
                <a:gd name="T52" fmla="*/ 1 w 1623"/>
                <a:gd name="T53" fmla="*/ 0 h 2907"/>
                <a:gd name="T54" fmla="*/ 1 w 1623"/>
                <a:gd name="T55" fmla="*/ 0 h 2907"/>
                <a:gd name="T56" fmla="*/ 1 w 1623"/>
                <a:gd name="T57" fmla="*/ 0 h 2907"/>
                <a:gd name="T58" fmla="*/ 1 w 1623"/>
                <a:gd name="T59" fmla="*/ 0 h 2907"/>
                <a:gd name="T60" fmla="*/ 1 w 1623"/>
                <a:gd name="T61" fmla="*/ 0 h 2907"/>
                <a:gd name="T62" fmla="*/ 1 w 1623"/>
                <a:gd name="T63" fmla="*/ 0 h 2907"/>
                <a:gd name="T64" fmla="*/ 1 w 1623"/>
                <a:gd name="T65" fmla="*/ 0 h 2907"/>
                <a:gd name="T66" fmla="*/ 1 w 1623"/>
                <a:gd name="T67" fmla="*/ 0 h 2907"/>
                <a:gd name="T68" fmla="*/ 1 w 1623"/>
                <a:gd name="T69" fmla="*/ 0 h 2907"/>
                <a:gd name="T70" fmla="*/ 1 w 1623"/>
                <a:gd name="T71" fmla="*/ 0 h 2907"/>
                <a:gd name="T72" fmla="*/ 1 w 1623"/>
                <a:gd name="T73" fmla="*/ 0 h 2907"/>
                <a:gd name="T74" fmla="*/ 1 w 1623"/>
                <a:gd name="T75" fmla="*/ 0 h 2907"/>
                <a:gd name="T76" fmla="*/ 0 w 1623"/>
                <a:gd name="T77" fmla="*/ 0 h 2907"/>
                <a:gd name="T78" fmla="*/ 1 w 1623"/>
                <a:gd name="T79" fmla="*/ 0 h 2907"/>
                <a:gd name="T80" fmla="*/ 1 w 1623"/>
                <a:gd name="T81" fmla="*/ 0 h 2907"/>
                <a:gd name="T82" fmla="*/ 1 w 1623"/>
                <a:gd name="T83" fmla="*/ 0 h 2907"/>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23"/>
                <a:gd name="T127" fmla="*/ 0 h 2907"/>
                <a:gd name="T128" fmla="*/ 1623 w 1623"/>
                <a:gd name="T129" fmla="*/ 2907 h 2907"/>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23" h="2907">
                  <a:moveTo>
                    <a:pt x="1538" y="2864"/>
                  </a:moveTo>
                  <a:lnTo>
                    <a:pt x="1570" y="2852"/>
                  </a:lnTo>
                  <a:lnTo>
                    <a:pt x="1595" y="2816"/>
                  </a:lnTo>
                  <a:lnTo>
                    <a:pt x="1620" y="2688"/>
                  </a:lnTo>
                  <a:lnTo>
                    <a:pt x="1623" y="2604"/>
                  </a:lnTo>
                  <a:lnTo>
                    <a:pt x="1623" y="2558"/>
                  </a:lnTo>
                  <a:lnTo>
                    <a:pt x="1621" y="2506"/>
                  </a:lnTo>
                  <a:lnTo>
                    <a:pt x="1601" y="2289"/>
                  </a:lnTo>
                  <a:lnTo>
                    <a:pt x="1522" y="1849"/>
                  </a:lnTo>
                  <a:lnTo>
                    <a:pt x="1475" y="1668"/>
                  </a:lnTo>
                  <a:lnTo>
                    <a:pt x="1427" y="1542"/>
                  </a:lnTo>
                  <a:lnTo>
                    <a:pt x="1372" y="1499"/>
                  </a:lnTo>
                  <a:lnTo>
                    <a:pt x="1308" y="1470"/>
                  </a:lnTo>
                  <a:lnTo>
                    <a:pt x="1128" y="1365"/>
                  </a:lnTo>
                  <a:lnTo>
                    <a:pt x="1022" y="1305"/>
                  </a:lnTo>
                  <a:lnTo>
                    <a:pt x="966" y="1266"/>
                  </a:lnTo>
                  <a:lnTo>
                    <a:pt x="927" y="1219"/>
                  </a:lnTo>
                  <a:lnTo>
                    <a:pt x="913" y="1131"/>
                  </a:lnTo>
                  <a:lnTo>
                    <a:pt x="913" y="1109"/>
                  </a:lnTo>
                  <a:lnTo>
                    <a:pt x="913" y="1083"/>
                  </a:lnTo>
                  <a:lnTo>
                    <a:pt x="922" y="1040"/>
                  </a:lnTo>
                  <a:lnTo>
                    <a:pt x="947" y="940"/>
                  </a:lnTo>
                  <a:lnTo>
                    <a:pt x="1012" y="869"/>
                  </a:lnTo>
                  <a:lnTo>
                    <a:pt x="1034" y="758"/>
                  </a:lnTo>
                  <a:lnTo>
                    <a:pt x="1047" y="640"/>
                  </a:lnTo>
                  <a:lnTo>
                    <a:pt x="1043" y="615"/>
                  </a:lnTo>
                  <a:lnTo>
                    <a:pt x="1032" y="596"/>
                  </a:lnTo>
                  <a:lnTo>
                    <a:pt x="1016" y="549"/>
                  </a:lnTo>
                  <a:lnTo>
                    <a:pt x="1016" y="481"/>
                  </a:lnTo>
                  <a:lnTo>
                    <a:pt x="1012" y="393"/>
                  </a:lnTo>
                  <a:lnTo>
                    <a:pt x="984" y="241"/>
                  </a:lnTo>
                  <a:lnTo>
                    <a:pt x="909" y="133"/>
                  </a:lnTo>
                  <a:lnTo>
                    <a:pt x="817" y="52"/>
                  </a:lnTo>
                  <a:lnTo>
                    <a:pt x="725" y="17"/>
                  </a:lnTo>
                  <a:lnTo>
                    <a:pt x="630" y="0"/>
                  </a:lnTo>
                  <a:lnTo>
                    <a:pt x="614" y="1"/>
                  </a:lnTo>
                  <a:lnTo>
                    <a:pt x="595" y="8"/>
                  </a:lnTo>
                  <a:lnTo>
                    <a:pt x="553" y="36"/>
                  </a:lnTo>
                  <a:lnTo>
                    <a:pt x="480" y="99"/>
                  </a:lnTo>
                  <a:lnTo>
                    <a:pt x="446" y="192"/>
                  </a:lnTo>
                  <a:lnTo>
                    <a:pt x="418" y="299"/>
                  </a:lnTo>
                  <a:lnTo>
                    <a:pt x="412" y="352"/>
                  </a:lnTo>
                  <a:lnTo>
                    <a:pt x="416" y="433"/>
                  </a:lnTo>
                  <a:lnTo>
                    <a:pt x="421" y="515"/>
                  </a:lnTo>
                  <a:lnTo>
                    <a:pt x="422" y="549"/>
                  </a:lnTo>
                  <a:lnTo>
                    <a:pt x="422" y="576"/>
                  </a:lnTo>
                  <a:lnTo>
                    <a:pt x="409" y="596"/>
                  </a:lnTo>
                  <a:lnTo>
                    <a:pt x="400" y="602"/>
                  </a:lnTo>
                  <a:lnTo>
                    <a:pt x="395" y="618"/>
                  </a:lnTo>
                  <a:lnTo>
                    <a:pt x="420" y="830"/>
                  </a:lnTo>
                  <a:lnTo>
                    <a:pt x="453" y="887"/>
                  </a:lnTo>
                  <a:lnTo>
                    <a:pt x="488" y="927"/>
                  </a:lnTo>
                  <a:lnTo>
                    <a:pt x="525" y="1015"/>
                  </a:lnTo>
                  <a:lnTo>
                    <a:pt x="535" y="1035"/>
                  </a:lnTo>
                  <a:lnTo>
                    <a:pt x="542" y="1123"/>
                  </a:lnTo>
                  <a:lnTo>
                    <a:pt x="542" y="1203"/>
                  </a:lnTo>
                  <a:lnTo>
                    <a:pt x="507" y="1236"/>
                  </a:lnTo>
                  <a:lnTo>
                    <a:pt x="445" y="1266"/>
                  </a:lnTo>
                  <a:lnTo>
                    <a:pt x="418" y="1274"/>
                  </a:lnTo>
                  <a:lnTo>
                    <a:pt x="398" y="1274"/>
                  </a:lnTo>
                  <a:lnTo>
                    <a:pt x="377" y="1274"/>
                  </a:lnTo>
                  <a:lnTo>
                    <a:pt x="338" y="1272"/>
                  </a:lnTo>
                  <a:lnTo>
                    <a:pt x="322" y="1272"/>
                  </a:lnTo>
                  <a:lnTo>
                    <a:pt x="307" y="1272"/>
                  </a:lnTo>
                  <a:lnTo>
                    <a:pt x="292" y="1272"/>
                  </a:lnTo>
                  <a:lnTo>
                    <a:pt x="270" y="1272"/>
                  </a:lnTo>
                  <a:lnTo>
                    <a:pt x="214" y="1262"/>
                  </a:lnTo>
                  <a:lnTo>
                    <a:pt x="159" y="1255"/>
                  </a:lnTo>
                  <a:lnTo>
                    <a:pt x="137" y="1253"/>
                  </a:lnTo>
                  <a:lnTo>
                    <a:pt x="118" y="1255"/>
                  </a:lnTo>
                  <a:lnTo>
                    <a:pt x="108" y="1284"/>
                  </a:lnTo>
                  <a:lnTo>
                    <a:pt x="103" y="1344"/>
                  </a:lnTo>
                  <a:lnTo>
                    <a:pt x="89" y="1448"/>
                  </a:lnTo>
                  <a:lnTo>
                    <a:pt x="60" y="1532"/>
                  </a:lnTo>
                  <a:lnTo>
                    <a:pt x="42" y="1626"/>
                  </a:lnTo>
                  <a:lnTo>
                    <a:pt x="4" y="2101"/>
                  </a:lnTo>
                  <a:lnTo>
                    <a:pt x="0" y="2553"/>
                  </a:lnTo>
                  <a:lnTo>
                    <a:pt x="0" y="2780"/>
                  </a:lnTo>
                  <a:lnTo>
                    <a:pt x="4" y="2880"/>
                  </a:lnTo>
                  <a:lnTo>
                    <a:pt x="305" y="2903"/>
                  </a:lnTo>
                  <a:lnTo>
                    <a:pt x="477" y="2907"/>
                  </a:lnTo>
                  <a:lnTo>
                    <a:pt x="568" y="2907"/>
                  </a:lnTo>
                  <a:lnTo>
                    <a:pt x="615" y="2907"/>
                  </a:lnTo>
                  <a:lnTo>
                    <a:pt x="664" y="2907"/>
                  </a:lnTo>
                  <a:lnTo>
                    <a:pt x="1538" y="2864"/>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5" name="Freeform 10"/>
            <p:cNvSpPr>
              <a:spLocks/>
            </p:cNvSpPr>
            <p:nvPr/>
          </p:nvSpPr>
          <p:spPr bwMode="auto">
            <a:xfrm>
              <a:off x="1546" y="1992"/>
              <a:ext cx="820" cy="1005"/>
            </a:xfrm>
            <a:custGeom>
              <a:avLst/>
              <a:gdLst>
                <a:gd name="T0" fmla="*/ 1 w 1639"/>
                <a:gd name="T1" fmla="*/ 0 h 3014"/>
                <a:gd name="T2" fmla="*/ 1 w 1639"/>
                <a:gd name="T3" fmla="*/ 0 h 3014"/>
                <a:gd name="T4" fmla="*/ 0 w 1639"/>
                <a:gd name="T5" fmla="*/ 0 h 3014"/>
                <a:gd name="T6" fmla="*/ 1 w 1639"/>
                <a:gd name="T7" fmla="*/ 0 h 3014"/>
                <a:gd name="T8" fmla="*/ 1 w 1639"/>
                <a:gd name="T9" fmla="*/ 0 h 3014"/>
                <a:gd name="T10" fmla="*/ 1 w 1639"/>
                <a:gd name="T11" fmla="*/ 0 h 3014"/>
                <a:gd name="T12" fmla="*/ 1 w 1639"/>
                <a:gd name="T13" fmla="*/ 0 h 3014"/>
                <a:gd name="T14" fmla="*/ 1 w 1639"/>
                <a:gd name="T15" fmla="*/ 0 h 3014"/>
                <a:gd name="T16" fmla="*/ 1 w 1639"/>
                <a:gd name="T17" fmla="*/ 0 h 3014"/>
                <a:gd name="T18" fmla="*/ 1 w 1639"/>
                <a:gd name="T19" fmla="*/ 0 h 3014"/>
                <a:gd name="T20" fmla="*/ 1 w 1639"/>
                <a:gd name="T21" fmla="*/ 0 h 3014"/>
                <a:gd name="T22" fmla="*/ 1 w 1639"/>
                <a:gd name="T23" fmla="*/ 0 h 3014"/>
                <a:gd name="T24" fmla="*/ 1 w 1639"/>
                <a:gd name="T25" fmla="*/ 0 h 3014"/>
                <a:gd name="T26" fmla="*/ 1 w 1639"/>
                <a:gd name="T27" fmla="*/ 0 h 3014"/>
                <a:gd name="T28" fmla="*/ 1 w 1639"/>
                <a:gd name="T29" fmla="*/ 0 h 3014"/>
                <a:gd name="T30" fmla="*/ 1 w 1639"/>
                <a:gd name="T31" fmla="*/ 0 h 3014"/>
                <a:gd name="T32" fmla="*/ 1 w 1639"/>
                <a:gd name="T33" fmla="*/ 0 h 3014"/>
                <a:gd name="T34" fmla="*/ 1 w 1639"/>
                <a:gd name="T35" fmla="*/ 0 h 3014"/>
                <a:gd name="T36" fmla="*/ 1 w 1639"/>
                <a:gd name="T37" fmla="*/ 0 h 3014"/>
                <a:gd name="T38" fmla="*/ 1 w 1639"/>
                <a:gd name="T39" fmla="*/ 0 h 3014"/>
                <a:gd name="T40" fmla="*/ 1 w 1639"/>
                <a:gd name="T41" fmla="*/ 0 h 3014"/>
                <a:gd name="T42" fmla="*/ 1 w 1639"/>
                <a:gd name="T43" fmla="*/ 0 h 3014"/>
                <a:gd name="T44" fmla="*/ 1 w 1639"/>
                <a:gd name="T45" fmla="*/ 0 h 3014"/>
                <a:gd name="T46" fmla="*/ 1 w 1639"/>
                <a:gd name="T47" fmla="*/ 0 h 3014"/>
                <a:gd name="T48" fmla="*/ 1 w 1639"/>
                <a:gd name="T49" fmla="*/ 0 h 3014"/>
                <a:gd name="T50" fmla="*/ 1 w 1639"/>
                <a:gd name="T51" fmla="*/ 0 h 3014"/>
                <a:gd name="T52" fmla="*/ 1 w 1639"/>
                <a:gd name="T53" fmla="*/ 0 h 3014"/>
                <a:gd name="T54" fmla="*/ 1 w 1639"/>
                <a:gd name="T55" fmla="*/ 0 h 3014"/>
                <a:gd name="T56" fmla="*/ 1 w 1639"/>
                <a:gd name="T57" fmla="*/ 0 h 3014"/>
                <a:gd name="T58" fmla="*/ 1 w 1639"/>
                <a:gd name="T59" fmla="*/ 0 h 3014"/>
                <a:gd name="T60" fmla="*/ 1 w 1639"/>
                <a:gd name="T61" fmla="*/ 0 h 3014"/>
                <a:gd name="T62" fmla="*/ 1 w 1639"/>
                <a:gd name="T63" fmla="*/ 0 h 3014"/>
                <a:gd name="T64" fmla="*/ 1 w 1639"/>
                <a:gd name="T65" fmla="*/ 0 h 3014"/>
                <a:gd name="T66" fmla="*/ 1 w 1639"/>
                <a:gd name="T67" fmla="*/ 0 h 3014"/>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639"/>
                <a:gd name="T103" fmla="*/ 0 h 3014"/>
                <a:gd name="T104" fmla="*/ 1639 w 1639"/>
                <a:gd name="T105" fmla="*/ 3014 h 3014"/>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639" h="3014">
                  <a:moveTo>
                    <a:pt x="156" y="3014"/>
                  </a:moveTo>
                  <a:lnTo>
                    <a:pt x="9" y="2958"/>
                  </a:lnTo>
                  <a:lnTo>
                    <a:pt x="0" y="1901"/>
                  </a:lnTo>
                  <a:lnTo>
                    <a:pt x="118" y="1674"/>
                  </a:lnTo>
                  <a:lnTo>
                    <a:pt x="316" y="1573"/>
                  </a:lnTo>
                  <a:lnTo>
                    <a:pt x="427" y="1488"/>
                  </a:lnTo>
                  <a:lnTo>
                    <a:pt x="551" y="1415"/>
                  </a:lnTo>
                  <a:lnTo>
                    <a:pt x="597" y="1310"/>
                  </a:lnTo>
                  <a:lnTo>
                    <a:pt x="606" y="1251"/>
                  </a:lnTo>
                  <a:lnTo>
                    <a:pt x="590" y="1184"/>
                  </a:lnTo>
                  <a:lnTo>
                    <a:pt x="499" y="1155"/>
                  </a:lnTo>
                  <a:lnTo>
                    <a:pt x="433" y="885"/>
                  </a:lnTo>
                  <a:lnTo>
                    <a:pt x="472" y="514"/>
                  </a:lnTo>
                  <a:lnTo>
                    <a:pt x="506" y="243"/>
                  </a:lnTo>
                  <a:lnTo>
                    <a:pt x="620" y="59"/>
                  </a:lnTo>
                  <a:lnTo>
                    <a:pt x="699" y="0"/>
                  </a:lnTo>
                  <a:lnTo>
                    <a:pt x="769" y="13"/>
                  </a:lnTo>
                  <a:lnTo>
                    <a:pt x="838" y="26"/>
                  </a:lnTo>
                  <a:lnTo>
                    <a:pt x="869" y="0"/>
                  </a:lnTo>
                  <a:lnTo>
                    <a:pt x="1020" y="118"/>
                  </a:lnTo>
                  <a:lnTo>
                    <a:pt x="1136" y="455"/>
                  </a:lnTo>
                  <a:lnTo>
                    <a:pt x="1215" y="750"/>
                  </a:lnTo>
                  <a:lnTo>
                    <a:pt x="1215" y="1013"/>
                  </a:lnTo>
                  <a:lnTo>
                    <a:pt x="1136" y="1189"/>
                  </a:lnTo>
                  <a:lnTo>
                    <a:pt x="1049" y="1262"/>
                  </a:lnTo>
                  <a:lnTo>
                    <a:pt x="1080" y="1333"/>
                  </a:lnTo>
                  <a:lnTo>
                    <a:pt x="1228" y="1465"/>
                  </a:lnTo>
                  <a:lnTo>
                    <a:pt x="1414" y="1488"/>
                  </a:lnTo>
                  <a:lnTo>
                    <a:pt x="1518" y="1561"/>
                  </a:lnTo>
                  <a:lnTo>
                    <a:pt x="1602" y="1631"/>
                  </a:lnTo>
                  <a:lnTo>
                    <a:pt x="1632" y="1801"/>
                  </a:lnTo>
                  <a:lnTo>
                    <a:pt x="1639" y="1940"/>
                  </a:lnTo>
                  <a:lnTo>
                    <a:pt x="1527" y="3013"/>
                  </a:lnTo>
                  <a:lnTo>
                    <a:pt x="156" y="3014"/>
                  </a:lnTo>
                  <a:close/>
                </a:path>
              </a:pathLst>
            </a:custGeom>
            <a:solidFill>
              <a:srgbClr val="808080"/>
            </a:solidFill>
            <a:ln w="1588">
              <a:solidFill>
                <a:srgbClr val="919191"/>
              </a:solidFill>
              <a:round/>
              <a:headEnd/>
              <a:tailEnd/>
            </a:ln>
          </p:spPr>
          <p:txBody>
            <a:bodyPr/>
            <a:lstStyle/>
            <a:p>
              <a:endParaRPr lang="en-GB"/>
            </a:p>
          </p:txBody>
        </p:sp>
        <p:sp>
          <p:nvSpPr>
            <p:cNvPr id="19466" name="Freeform 11"/>
            <p:cNvSpPr>
              <a:spLocks/>
            </p:cNvSpPr>
            <p:nvPr/>
          </p:nvSpPr>
          <p:spPr bwMode="auto">
            <a:xfrm>
              <a:off x="2825" y="1953"/>
              <a:ext cx="882" cy="924"/>
            </a:xfrm>
            <a:custGeom>
              <a:avLst/>
              <a:gdLst>
                <a:gd name="T0" fmla="*/ 0 w 1765"/>
                <a:gd name="T1" fmla="*/ 0 h 2774"/>
                <a:gd name="T2" fmla="*/ 0 w 1765"/>
                <a:gd name="T3" fmla="*/ 0 h 2774"/>
                <a:gd name="T4" fmla="*/ 0 w 1765"/>
                <a:gd name="T5" fmla="*/ 0 h 2774"/>
                <a:gd name="T6" fmla="*/ 0 w 1765"/>
                <a:gd name="T7" fmla="*/ 0 h 2774"/>
                <a:gd name="T8" fmla="*/ 0 w 1765"/>
                <a:gd name="T9" fmla="*/ 0 h 2774"/>
                <a:gd name="T10" fmla="*/ 0 w 1765"/>
                <a:gd name="T11" fmla="*/ 0 h 2774"/>
                <a:gd name="T12" fmla="*/ 0 w 1765"/>
                <a:gd name="T13" fmla="*/ 0 h 2774"/>
                <a:gd name="T14" fmla="*/ 0 w 1765"/>
                <a:gd name="T15" fmla="*/ 0 h 2774"/>
                <a:gd name="T16" fmla="*/ 0 w 1765"/>
                <a:gd name="T17" fmla="*/ 0 h 2774"/>
                <a:gd name="T18" fmla="*/ 0 w 1765"/>
                <a:gd name="T19" fmla="*/ 0 h 2774"/>
                <a:gd name="T20" fmla="*/ 0 w 1765"/>
                <a:gd name="T21" fmla="*/ 0 h 2774"/>
                <a:gd name="T22" fmla="*/ 0 w 1765"/>
                <a:gd name="T23" fmla="*/ 0 h 2774"/>
                <a:gd name="T24" fmla="*/ 0 w 1765"/>
                <a:gd name="T25" fmla="*/ 0 h 2774"/>
                <a:gd name="T26" fmla="*/ 0 w 1765"/>
                <a:gd name="T27" fmla="*/ 0 h 2774"/>
                <a:gd name="T28" fmla="*/ 0 w 1765"/>
                <a:gd name="T29" fmla="*/ 0 h 2774"/>
                <a:gd name="T30" fmla="*/ 0 w 1765"/>
                <a:gd name="T31" fmla="*/ 0 h 2774"/>
                <a:gd name="T32" fmla="*/ 0 w 1765"/>
                <a:gd name="T33" fmla="*/ 0 h 2774"/>
                <a:gd name="T34" fmla="*/ 0 w 1765"/>
                <a:gd name="T35" fmla="*/ 0 h 2774"/>
                <a:gd name="T36" fmla="*/ 0 w 1765"/>
                <a:gd name="T37" fmla="*/ 0 h 2774"/>
                <a:gd name="T38" fmla="*/ 0 w 1765"/>
                <a:gd name="T39" fmla="*/ 0 h 2774"/>
                <a:gd name="T40" fmla="*/ 0 w 1765"/>
                <a:gd name="T41" fmla="*/ 0 h 2774"/>
                <a:gd name="T42" fmla="*/ 0 w 1765"/>
                <a:gd name="T43" fmla="*/ 0 h 2774"/>
                <a:gd name="T44" fmla="*/ 0 w 1765"/>
                <a:gd name="T45" fmla="*/ 0 h 2774"/>
                <a:gd name="T46" fmla="*/ 0 w 1765"/>
                <a:gd name="T47" fmla="*/ 0 h 2774"/>
                <a:gd name="T48" fmla="*/ 0 w 1765"/>
                <a:gd name="T49" fmla="*/ 0 h 2774"/>
                <a:gd name="T50" fmla="*/ 0 w 1765"/>
                <a:gd name="T51" fmla="*/ 0 h 2774"/>
                <a:gd name="T52" fmla="*/ 0 w 1765"/>
                <a:gd name="T53" fmla="*/ 0 h 2774"/>
                <a:gd name="T54" fmla="*/ 0 w 1765"/>
                <a:gd name="T55" fmla="*/ 0 h 2774"/>
                <a:gd name="T56" fmla="*/ 0 w 1765"/>
                <a:gd name="T57" fmla="*/ 0 h 2774"/>
                <a:gd name="T58" fmla="*/ 0 w 1765"/>
                <a:gd name="T59" fmla="*/ 0 h 2774"/>
                <a:gd name="T60" fmla="*/ 0 w 1765"/>
                <a:gd name="T61" fmla="*/ 0 h 2774"/>
                <a:gd name="T62" fmla="*/ 0 w 1765"/>
                <a:gd name="T63" fmla="*/ 0 h 2774"/>
                <a:gd name="T64" fmla="*/ 0 w 1765"/>
                <a:gd name="T65" fmla="*/ 0 h 2774"/>
                <a:gd name="T66" fmla="*/ 0 w 1765"/>
                <a:gd name="T67" fmla="*/ 0 h 2774"/>
                <a:gd name="T68" fmla="*/ 0 w 1765"/>
                <a:gd name="T69" fmla="*/ 0 h 2774"/>
                <a:gd name="T70" fmla="*/ 0 w 1765"/>
                <a:gd name="T71" fmla="*/ 0 h 2774"/>
                <a:gd name="T72" fmla="*/ 0 w 1765"/>
                <a:gd name="T73" fmla="*/ 0 h 2774"/>
                <a:gd name="T74" fmla="*/ 0 w 1765"/>
                <a:gd name="T75" fmla="*/ 0 h 2774"/>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765"/>
                <a:gd name="T115" fmla="*/ 0 h 2774"/>
                <a:gd name="T116" fmla="*/ 1765 w 1765"/>
                <a:gd name="T117" fmla="*/ 2774 h 2774"/>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765" h="2774">
                  <a:moveTo>
                    <a:pt x="0" y="2722"/>
                  </a:moveTo>
                  <a:lnTo>
                    <a:pt x="81" y="1843"/>
                  </a:lnTo>
                  <a:lnTo>
                    <a:pt x="127" y="1713"/>
                  </a:lnTo>
                  <a:lnTo>
                    <a:pt x="198" y="1528"/>
                  </a:lnTo>
                  <a:lnTo>
                    <a:pt x="282" y="1507"/>
                  </a:lnTo>
                  <a:lnTo>
                    <a:pt x="446" y="1473"/>
                  </a:lnTo>
                  <a:lnTo>
                    <a:pt x="525" y="1425"/>
                  </a:lnTo>
                  <a:lnTo>
                    <a:pt x="591" y="1367"/>
                  </a:lnTo>
                  <a:lnTo>
                    <a:pt x="617" y="1208"/>
                  </a:lnTo>
                  <a:lnTo>
                    <a:pt x="538" y="996"/>
                  </a:lnTo>
                  <a:lnTo>
                    <a:pt x="485" y="977"/>
                  </a:lnTo>
                  <a:lnTo>
                    <a:pt x="438" y="748"/>
                  </a:lnTo>
                  <a:lnTo>
                    <a:pt x="470" y="689"/>
                  </a:lnTo>
                  <a:lnTo>
                    <a:pt x="454" y="462"/>
                  </a:lnTo>
                  <a:lnTo>
                    <a:pt x="460" y="248"/>
                  </a:lnTo>
                  <a:lnTo>
                    <a:pt x="518" y="164"/>
                  </a:lnTo>
                  <a:lnTo>
                    <a:pt x="634" y="20"/>
                  </a:lnTo>
                  <a:lnTo>
                    <a:pt x="727" y="0"/>
                  </a:lnTo>
                  <a:lnTo>
                    <a:pt x="850" y="0"/>
                  </a:lnTo>
                  <a:lnTo>
                    <a:pt x="945" y="57"/>
                  </a:lnTo>
                  <a:lnTo>
                    <a:pt x="1024" y="164"/>
                  </a:lnTo>
                  <a:lnTo>
                    <a:pt x="1078" y="340"/>
                  </a:lnTo>
                  <a:lnTo>
                    <a:pt x="1090" y="495"/>
                  </a:lnTo>
                  <a:lnTo>
                    <a:pt x="1090" y="628"/>
                  </a:lnTo>
                  <a:lnTo>
                    <a:pt x="1138" y="651"/>
                  </a:lnTo>
                  <a:lnTo>
                    <a:pt x="1122" y="865"/>
                  </a:lnTo>
                  <a:lnTo>
                    <a:pt x="1054" y="902"/>
                  </a:lnTo>
                  <a:lnTo>
                    <a:pt x="1038" y="1032"/>
                  </a:lnTo>
                  <a:lnTo>
                    <a:pt x="1013" y="1178"/>
                  </a:lnTo>
                  <a:lnTo>
                    <a:pt x="1031" y="1292"/>
                  </a:lnTo>
                  <a:lnTo>
                    <a:pt x="1118" y="1367"/>
                  </a:lnTo>
                  <a:lnTo>
                    <a:pt x="1233" y="1411"/>
                  </a:lnTo>
                  <a:lnTo>
                    <a:pt x="1397" y="1447"/>
                  </a:lnTo>
                  <a:lnTo>
                    <a:pt x="1512" y="1458"/>
                  </a:lnTo>
                  <a:lnTo>
                    <a:pt x="1575" y="1578"/>
                  </a:lnTo>
                  <a:lnTo>
                    <a:pt x="1622" y="1687"/>
                  </a:lnTo>
                  <a:lnTo>
                    <a:pt x="1765" y="2774"/>
                  </a:lnTo>
                  <a:lnTo>
                    <a:pt x="0" y="2722"/>
                  </a:lnTo>
                  <a:close/>
                </a:path>
              </a:pathLst>
            </a:custGeom>
            <a:solidFill>
              <a:srgbClr val="808080"/>
            </a:solidFill>
            <a:ln w="1588">
              <a:solidFill>
                <a:srgbClr val="919191"/>
              </a:solidFill>
              <a:round/>
              <a:headEnd/>
              <a:tailEnd/>
            </a:ln>
          </p:spPr>
          <p:txBody>
            <a:bodyPr/>
            <a:lstStyle/>
            <a:p>
              <a:endParaRPr lang="en-GB"/>
            </a:p>
          </p:txBody>
        </p:sp>
        <p:sp>
          <p:nvSpPr>
            <p:cNvPr id="19467" name="Freeform 12"/>
            <p:cNvSpPr>
              <a:spLocks/>
            </p:cNvSpPr>
            <p:nvPr/>
          </p:nvSpPr>
          <p:spPr bwMode="auto">
            <a:xfrm>
              <a:off x="2464" y="2105"/>
              <a:ext cx="814" cy="1037"/>
            </a:xfrm>
            <a:custGeom>
              <a:avLst/>
              <a:gdLst>
                <a:gd name="T0" fmla="*/ 1 w 1626"/>
                <a:gd name="T1" fmla="*/ 0 h 3111"/>
                <a:gd name="T2" fmla="*/ 0 w 1626"/>
                <a:gd name="T3" fmla="*/ 0 h 3111"/>
                <a:gd name="T4" fmla="*/ 1 w 1626"/>
                <a:gd name="T5" fmla="*/ 0 h 3111"/>
                <a:gd name="T6" fmla="*/ 1 w 1626"/>
                <a:gd name="T7" fmla="*/ 0 h 3111"/>
                <a:gd name="T8" fmla="*/ 1 w 1626"/>
                <a:gd name="T9" fmla="*/ 0 h 3111"/>
                <a:gd name="T10" fmla="*/ 1 w 1626"/>
                <a:gd name="T11" fmla="*/ 0 h 3111"/>
                <a:gd name="T12" fmla="*/ 1 w 1626"/>
                <a:gd name="T13" fmla="*/ 0 h 3111"/>
                <a:gd name="T14" fmla="*/ 1 w 1626"/>
                <a:gd name="T15" fmla="*/ 0 h 3111"/>
                <a:gd name="T16" fmla="*/ 1 w 1626"/>
                <a:gd name="T17" fmla="*/ 0 h 3111"/>
                <a:gd name="T18" fmla="*/ 1 w 1626"/>
                <a:gd name="T19" fmla="*/ 0 h 3111"/>
                <a:gd name="T20" fmla="*/ 1 w 1626"/>
                <a:gd name="T21" fmla="*/ 0 h 3111"/>
                <a:gd name="T22" fmla="*/ 1 w 1626"/>
                <a:gd name="T23" fmla="*/ 0 h 3111"/>
                <a:gd name="T24" fmla="*/ 1 w 1626"/>
                <a:gd name="T25" fmla="*/ 0 h 3111"/>
                <a:gd name="T26" fmla="*/ 1 w 1626"/>
                <a:gd name="T27" fmla="*/ 0 h 3111"/>
                <a:gd name="T28" fmla="*/ 1 w 1626"/>
                <a:gd name="T29" fmla="*/ 0 h 3111"/>
                <a:gd name="T30" fmla="*/ 1 w 1626"/>
                <a:gd name="T31" fmla="*/ 0 h 3111"/>
                <a:gd name="T32" fmla="*/ 1 w 1626"/>
                <a:gd name="T33" fmla="*/ 0 h 3111"/>
                <a:gd name="T34" fmla="*/ 1 w 1626"/>
                <a:gd name="T35" fmla="*/ 0 h 3111"/>
                <a:gd name="T36" fmla="*/ 1 w 1626"/>
                <a:gd name="T37" fmla="*/ 0 h 3111"/>
                <a:gd name="T38" fmla="*/ 1 w 1626"/>
                <a:gd name="T39" fmla="*/ 0 h 3111"/>
                <a:gd name="T40" fmla="*/ 1 w 1626"/>
                <a:gd name="T41" fmla="*/ 0 h 3111"/>
                <a:gd name="T42" fmla="*/ 1 w 1626"/>
                <a:gd name="T43" fmla="*/ 0 h 3111"/>
                <a:gd name="T44" fmla="*/ 1 w 1626"/>
                <a:gd name="T45" fmla="*/ 0 h 3111"/>
                <a:gd name="T46" fmla="*/ 1 w 1626"/>
                <a:gd name="T47" fmla="*/ 0 h 3111"/>
                <a:gd name="T48" fmla="*/ 1 w 1626"/>
                <a:gd name="T49" fmla="*/ 0 h 3111"/>
                <a:gd name="T50" fmla="*/ 1 w 1626"/>
                <a:gd name="T51" fmla="*/ 0 h 3111"/>
                <a:gd name="T52" fmla="*/ 1 w 1626"/>
                <a:gd name="T53" fmla="*/ 0 h 3111"/>
                <a:gd name="T54" fmla="*/ 1 w 1626"/>
                <a:gd name="T55" fmla="*/ 0 h 3111"/>
                <a:gd name="T56" fmla="*/ 1 w 1626"/>
                <a:gd name="T57" fmla="*/ 0 h 3111"/>
                <a:gd name="T58" fmla="*/ 1 w 1626"/>
                <a:gd name="T59" fmla="*/ 0 h 3111"/>
                <a:gd name="T60" fmla="*/ 1 w 1626"/>
                <a:gd name="T61" fmla="*/ 0 h 3111"/>
                <a:gd name="T62" fmla="*/ 1 w 1626"/>
                <a:gd name="T63" fmla="*/ 0 h 3111"/>
                <a:gd name="T64" fmla="*/ 1 w 1626"/>
                <a:gd name="T65" fmla="*/ 0 h 3111"/>
                <a:gd name="T66" fmla="*/ 1 w 1626"/>
                <a:gd name="T67" fmla="*/ 0 h 3111"/>
                <a:gd name="T68" fmla="*/ 1 w 1626"/>
                <a:gd name="T69" fmla="*/ 0 h 3111"/>
                <a:gd name="T70" fmla="*/ 1 w 1626"/>
                <a:gd name="T71" fmla="*/ 0 h 3111"/>
                <a:gd name="T72" fmla="*/ 1 w 1626"/>
                <a:gd name="T73" fmla="*/ 0 h 3111"/>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1626"/>
                <a:gd name="T112" fmla="*/ 0 h 3111"/>
                <a:gd name="T113" fmla="*/ 1626 w 1626"/>
                <a:gd name="T114" fmla="*/ 3111 h 3111"/>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1626" h="3111">
                  <a:moveTo>
                    <a:pt x="31" y="3081"/>
                  </a:moveTo>
                  <a:lnTo>
                    <a:pt x="17" y="3045"/>
                  </a:lnTo>
                  <a:lnTo>
                    <a:pt x="7" y="2945"/>
                  </a:lnTo>
                  <a:lnTo>
                    <a:pt x="0" y="2643"/>
                  </a:lnTo>
                  <a:lnTo>
                    <a:pt x="14" y="2143"/>
                  </a:lnTo>
                  <a:lnTo>
                    <a:pt x="31" y="2023"/>
                  </a:lnTo>
                  <a:lnTo>
                    <a:pt x="59" y="1911"/>
                  </a:lnTo>
                  <a:lnTo>
                    <a:pt x="135" y="1837"/>
                  </a:lnTo>
                  <a:lnTo>
                    <a:pt x="268" y="1733"/>
                  </a:lnTo>
                  <a:lnTo>
                    <a:pt x="403" y="1632"/>
                  </a:lnTo>
                  <a:lnTo>
                    <a:pt x="483" y="1557"/>
                  </a:lnTo>
                  <a:lnTo>
                    <a:pt x="460" y="1521"/>
                  </a:lnTo>
                  <a:lnTo>
                    <a:pt x="383" y="1456"/>
                  </a:lnTo>
                  <a:lnTo>
                    <a:pt x="302" y="1389"/>
                  </a:lnTo>
                  <a:lnTo>
                    <a:pt x="263" y="1337"/>
                  </a:lnTo>
                  <a:lnTo>
                    <a:pt x="269" y="1319"/>
                  </a:lnTo>
                  <a:lnTo>
                    <a:pt x="286" y="1316"/>
                  </a:lnTo>
                  <a:lnTo>
                    <a:pt x="300" y="1313"/>
                  </a:lnTo>
                  <a:lnTo>
                    <a:pt x="306" y="1294"/>
                  </a:lnTo>
                  <a:lnTo>
                    <a:pt x="301" y="1259"/>
                  </a:lnTo>
                  <a:lnTo>
                    <a:pt x="291" y="1251"/>
                  </a:lnTo>
                  <a:lnTo>
                    <a:pt x="284" y="1242"/>
                  </a:lnTo>
                  <a:lnTo>
                    <a:pt x="283" y="1231"/>
                  </a:lnTo>
                  <a:lnTo>
                    <a:pt x="284" y="1207"/>
                  </a:lnTo>
                  <a:lnTo>
                    <a:pt x="313" y="1015"/>
                  </a:lnTo>
                  <a:lnTo>
                    <a:pt x="330" y="907"/>
                  </a:lnTo>
                  <a:lnTo>
                    <a:pt x="334" y="862"/>
                  </a:lnTo>
                  <a:lnTo>
                    <a:pt x="336" y="825"/>
                  </a:lnTo>
                  <a:lnTo>
                    <a:pt x="313" y="679"/>
                  </a:lnTo>
                  <a:lnTo>
                    <a:pt x="301" y="602"/>
                  </a:lnTo>
                  <a:lnTo>
                    <a:pt x="297" y="568"/>
                  </a:lnTo>
                  <a:lnTo>
                    <a:pt x="297" y="537"/>
                  </a:lnTo>
                  <a:lnTo>
                    <a:pt x="328" y="365"/>
                  </a:lnTo>
                  <a:lnTo>
                    <a:pt x="380" y="207"/>
                  </a:lnTo>
                  <a:lnTo>
                    <a:pt x="467" y="82"/>
                  </a:lnTo>
                  <a:lnTo>
                    <a:pt x="521" y="29"/>
                  </a:lnTo>
                  <a:lnTo>
                    <a:pt x="571" y="0"/>
                  </a:lnTo>
                  <a:lnTo>
                    <a:pt x="602" y="13"/>
                  </a:lnTo>
                  <a:lnTo>
                    <a:pt x="632" y="39"/>
                  </a:lnTo>
                  <a:lnTo>
                    <a:pt x="716" y="85"/>
                  </a:lnTo>
                  <a:lnTo>
                    <a:pt x="746" y="74"/>
                  </a:lnTo>
                  <a:lnTo>
                    <a:pt x="778" y="62"/>
                  </a:lnTo>
                  <a:lnTo>
                    <a:pt x="825" y="97"/>
                  </a:lnTo>
                  <a:lnTo>
                    <a:pt x="878" y="160"/>
                  </a:lnTo>
                  <a:lnTo>
                    <a:pt x="961" y="305"/>
                  </a:lnTo>
                  <a:lnTo>
                    <a:pt x="1008" y="468"/>
                  </a:lnTo>
                  <a:lnTo>
                    <a:pt x="1045" y="643"/>
                  </a:lnTo>
                  <a:lnTo>
                    <a:pt x="1089" y="994"/>
                  </a:lnTo>
                  <a:lnTo>
                    <a:pt x="1098" y="1270"/>
                  </a:lnTo>
                  <a:lnTo>
                    <a:pt x="1103" y="1366"/>
                  </a:lnTo>
                  <a:lnTo>
                    <a:pt x="1105" y="1421"/>
                  </a:lnTo>
                  <a:lnTo>
                    <a:pt x="1105" y="1444"/>
                  </a:lnTo>
                  <a:lnTo>
                    <a:pt x="1104" y="1467"/>
                  </a:lnTo>
                  <a:lnTo>
                    <a:pt x="1096" y="1501"/>
                  </a:lnTo>
                  <a:lnTo>
                    <a:pt x="1089" y="1538"/>
                  </a:lnTo>
                  <a:lnTo>
                    <a:pt x="1105" y="1571"/>
                  </a:lnTo>
                  <a:lnTo>
                    <a:pt x="1135" y="1606"/>
                  </a:lnTo>
                  <a:lnTo>
                    <a:pt x="1196" y="1658"/>
                  </a:lnTo>
                  <a:lnTo>
                    <a:pt x="1348" y="1785"/>
                  </a:lnTo>
                  <a:lnTo>
                    <a:pt x="1612" y="2325"/>
                  </a:lnTo>
                  <a:lnTo>
                    <a:pt x="1619" y="2437"/>
                  </a:lnTo>
                  <a:lnTo>
                    <a:pt x="1612" y="2454"/>
                  </a:lnTo>
                  <a:lnTo>
                    <a:pt x="1611" y="2487"/>
                  </a:lnTo>
                  <a:lnTo>
                    <a:pt x="1611" y="2513"/>
                  </a:lnTo>
                  <a:lnTo>
                    <a:pt x="1612" y="2552"/>
                  </a:lnTo>
                  <a:lnTo>
                    <a:pt x="1623" y="2887"/>
                  </a:lnTo>
                  <a:lnTo>
                    <a:pt x="1626" y="3034"/>
                  </a:lnTo>
                  <a:lnTo>
                    <a:pt x="1626" y="3059"/>
                  </a:lnTo>
                  <a:lnTo>
                    <a:pt x="1625" y="3079"/>
                  </a:lnTo>
                  <a:lnTo>
                    <a:pt x="1619" y="3098"/>
                  </a:lnTo>
                  <a:lnTo>
                    <a:pt x="787" y="3111"/>
                  </a:lnTo>
                  <a:lnTo>
                    <a:pt x="577" y="3111"/>
                  </a:lnTo>
                  <a:lnTo>
                    <a:pt x="476" y="3111"/>
                  </a:lnTo>
                  <a:lnTo>
                    <a:pt x="377" y="3108"/>
                  </a:lnTo>
                  <a:lnTo>
                    <a:pt x="31" y="3081"/>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8" name="Freeform 13"/>
            <p:cNvSpPr>
              <a:spLocks/>
            </p:cNvSpPr>
            <p:nvPr/>
          </p:nvSpPr>
          <p:spPr bwMode="auto">
            <a:xfrm>
              <a:off x="3226" y="2092"/>
              <a:ext cx="838" cy="1067"/>
            </a:xfrm>
            <a:custGeom>
              <a:avLst/>
              <a:gdLst>
                <a:gd name="T0" fmla="*/ 1 w 1675"/>
                <a:gd name="T1" fmla="*/ 0 h 3203"/>
                <a:gd name="T2" fmla="*/ 1 w 1675"/>
                <a:gd name="T3" fmla="*/ 0 h 3203"/>
                <a:gd name="T4" fmla="*/ 1 w 1675"/>
                <a:gd name="T5" fmla="*/ 0 h 3203"/>
                <a:gd name="T6" fmla="*/ 1 w 1675"/>
                <a:gd name="T7" fmla="*/ 0 h 3203"/>
                <a:gd name="T8" fmla="*/ 1 w 1675"/>
                <a:gd name="T9" fmla="*/ 0 h 3203"/>
                <a:gd name="T10" fmla="*/ 1 w 1675"/>
                <a:gd name="T11" fmla="*/ 0 h 3203"/>
                <a:gd name="T12" fmla="*/ 1 w 1675"/>
                <a:gd name="T13" fmla="*/ 0 h 3203"/>
                <a:gd name="T14" fmla="*/ 1 w 1675"/>
                <a:gd name="T15" fmla="*/ 0 h 3203"/>
                <a:gd name="T16" fmla="*/ 1 w 1675"/>
                <a:gd name="T17" fmla="*/ 0 h 3203"/>
                <a:gd name="T18" fmla="*/ 1 w 1675"/>
                <a:gd name="T19" fmla="*/ 0 h 3203"/>
                <a:gd name="T20" fmla="*/ 1 w 1675"/>
                <a:gd name="T21" fmla="*/ 0 h 3203"/>
                <a:gd name="T22" fmla="*/ 1 w 1675"/>
                <a:gd name="T23" fmla="*/ 0 h 3203"/>
                <a:gd name="T24" fmla="*/ 1 w 1675"/>
                <a:gd name="T25" fmla="*/ 0 h 3203"/>
                <a:gd name="T26" fmla="*/ 1 w 1675"/>
                <a:gd name="T27" fmla="*/ 0 h 3203"/>
                <a:gd name="T28" fmla="*/ 1 w 1675"/>
                <a:gd name="T29" fmla="*/ 0 h 3203"/>
                <a:gd name="T30" fmla="*/ 1 w 1675"/>
                <a:gd name="T31" fmla="*/ 0 h 3203"/>
                <a:gd name="T32" fmla="*/ 1 w 1675"/>
                <a:gd name="T33" fmla="*/ 0 h 3203"/>
                <a:gd name="T34" fmla="*/ 1 w 1675"/>
                <a:gd name="T35" fmla="*/ 0 h 3203"/>
                <a:gd name="T36" fmla="*/ 1 w 1675"/>
                <a:gd name="T37" fmla="*/ 0 h 3203"/>
                <a:gd name="T38" fmla="*/ 1 w 1675"/>
                <a:gd name="T39" fmla="*/ 0 h 3203"/>
                <a:gd name="T40" fmla="*/ 1 w 1675"/>
                <a:gd name="T41" fmla="*/ 0 h 3203"/>
                <a:gd name="T42" fmla="*/ 1 w 1675"/>
                <a:gd name="T43" fmla="*/ 0 h 3203"/>
                <a:gd name="T44" fmla="*/ 1 w 1675"/>
                <a:gd name="T45" fmla="*/ 0 h 3203"/>
                <a:gd name="T46" fmla="*/ 1 w 1675"/>
                <a:gd name="T47" fmla="*/ 0 h 3203"/>
                <a:gd name="T48" fmla="*/ 1 w 1675"/>
                <a:gd name="T49" fmla="*/ 0 h 3203"/>
                <a:gd name="T50" fmla="*/ 1 w 1675"/>
                <a:gd name="T51" fmla="*/ 0 h 3203"/>
                <a:gd name="T52" fmla="*/ 1 w 1675"/>
                <a:gd name="T53" fmla="*/ 0 h 3203"/>
                <a:gd name="T54" fmla="*/ 1 w 1675"/>
                <a:gd name="T55" fmla="*/ 0 h 3203"/>
                <a:gd name="T56" fmla="*/ 1 w 1675"/>
                <a:gd name="T57" fmla="*/ 0 h 3203"/>
                <a:gd name="T58" fmla="*/ 1 w 1675"/>
                <a:gd name="T59" fmla="*/ 0 h 3203"/>
                <a:gd name="T60" fmla="*/ 1 w 1675"/>
                <a:gd name="T61" fmla="*/ 0 h 3203"/>
                <a:gd name="T62" fmla="*/ 1 w 1675"/>
                <a:gd name="T63" fmla="*/ 0 h 3203"/>
                <a:gd name="T64" fmla="*/ 1 w 1675"/>
                <a:gd name="T65" fmla="*/ 0 h 3203"/>
                <a:gd name="T66" fmla="*/ 1 w 1675"/>
                <a:gd name="T67" fmla="*/ 0 h 3203"/>
                <a:gd name="T68" fmla="*/ 1 w 1675"/>
                <a:gd name="T69" fmla="*/ 0 h 3203"/>
                <a:gd name="T70" fmla="*/ 1 w 1675"/>
                <a:gd name="T71" fmla="*/ 0 h 3203"/>
                <a:gd name="T72" fmla="*/ 1 w 1675"/>
                <a:gd name="T73" fmla="*/ 0 h 3203"/>
                <a:gd name="T74" fmla="*/ 1 w 1675"/>
                <a:gd name="T75" fmla="*/ 0 h 3203"/>
                <a:gd name="T76" fmla="*/ 1 w 1675"/>
                <a:gd name="T77" fmla="*/ 0 h 3203"/>
                <a:gd name="T78" fmla="*/ 1 w 1675"/>
                <a:gd name="T79" fmla="*/ 0 h 3203"/>
                <a:gd name="T80" fmla="*/ 1 w 1675"/>
                <a:gd name="T81" fmla="*/ 0 h 3203"/>
                <a:gd name="T82" fmla="*/ 1 w 1675"/>
                <a:gd name="T83" fmla="*/ 0 h 3203"/>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1675"/>
                <a:gd name="T127" fmla="*/ 0 h 3203"/>
                <a:gd name="T128" fmla="*/ 1675 w 1675"/>
                <a:gd name="T129" fmla="*/ 3203 h 3203"/>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1675" h="3203">
                  <a:moveTo>
                    <a:pt x="1588" y="3157"/>
                  </a:moveTo>
                  <a:lnTo>
                    <a:pt x="1620" y="3144"/>
                  </a:lnTo>
                  <a:lnTo>
                    <a:pt x="1645" y="3104"/>
                  </a:lnTo>
                  <a:lnTo>
                    <a:pt x="1672" y="2962"/>
                  </a:lnTo>
                  <a:lnTo>
                    <a:pt x="1675" y="2870"/>
                  </a:lnTo>
                  <a:lnTo>
                    <a:pt x="1675" y="2818"/>
                  </a:lnTo>
                  <a:lnTo>
                    <a:pt x="1673" y="2762"/>
                  </a:lnTo>
                  <a:lnTo>
                    <a:pt x="1653" y="2522"/>
                  </a:lnTo>
                  <a:lnTo>
                    <a:pt x="1572" y="2036"/>
                  </a:lnTo>
                  <a:lnTo>
                    <a:pt x="1523" y="1840"/>
                  </a:lnTo>
                  <a:lnTo>
                    <a:pt x="1474" y="1701"/>
                  </a:lnTo>
                  <a:lnTo>
                    <a:pt x="1453" y="1673"/>
                  </a:lnTo>
                  <a:lnTo>
                    <a:pt x="1418" y="1651"/>
                  </a:lnTo>
                  <a:lnTo>
                    <a:pt x="1351" y="1619"/>
                  </a:lnTo>
                  <a:lnTo>
                    <a:pt x="1164" y="1505"/>
                  </a:lnTo>
                  <a:lnTo>
                    <a:pt x="1056" y="1437"/>
                  </a:lnTo>
                  <a:lnTo>
                    <a:pt x="1000" y="1394"/>
                  </a:lnTo>
                  <a:lnTo>
                    <a:pt x="960" y="1342"/>
                  </a:lnTo>
                  <a:lnTo>
                    <a:pt x="941" y="1226"/>
                  </a:lnTo>
                  <a:lnTo>
                    <a:pt x="941" y="1193"/>
                  </a:lnTo>
                  <a:lnTo>
                    <a:pt x="941" y="1158"/>
                  </a:lnTo>
                  <a:lnTo>
                    <a:pt x="951" y="1105"/>
                  </a:lnTo>
                  <a:lnTo>
                    <a:pt x="1024" y="966"/>
                  </a:lnTo>
                  <a:lnTo>
                    <a:pt x="1058" y="836"/>
                  </a:lnTo>
                  <a:lnTo>
                    <a:pt x="1080" y="703"/>
                  </a:lnTo>
                  <a:lnTo>
                    <a:pt x="1077" y="676"/>
                  </a:lnTo>
                  <a:lnTo>
                    <a:pt x="1067" y="656"/>
                  </a:lnTo>
                  <a:lnTo>
                    <a:pt x="1050" y="604"/>
                  </a:lnTo>
                  <a:lnTo>
                    <a:pt x="1050" y="526"/>
                  </a:lnTo>
                  <a:lnTo>
                    <a:pt x="1045" y="429"/>
                  </a:lnTo>
                  <a:lnTo>
                    <a:pt x="1016" y="261"/>
                  </a:lnTo>
                  <a:lnTo>
                    <a:pt x="987" y="205"/>
                  </a:lnTo>
                  <a:lnTo>
                    <a:pt x="940" y="143"/>
                  </a:lnTo>
                  <a:lnTo>
                    <a:pt x="842" y="52"/>
                  </a:lnTo>
                  <a:lnTo>
                    <a:pt x="749" y="17"/>
                  </a:lnTo>
                  <a:lnTo>
                    <a:pt x="650" y="0"/>
                  </a:lnTo>
                  <a:lnTo>
                    <a:pt x="634" y="1"/>
                  </a:lnTo>
                  <a:lnTo>
                    <a:pt x="615" y="10"/>
                  </a:lnTo>
                  <a:lnTo>
                    <a:pt x="573" y="39"/>
                  </a:lnTo>
                  <a:lnTo>
                    <a:pt x="497" y="110"/>
                  </a:lnTo>
                  <a:lnTo>
                    <a:pt x="462" y="195"/>
                  </a:lnTo>
                  <a:lnTo>
                    <a:pt x="429" y="292"/>
                  </a:lnTo>
                  <a:lnTo>
                    <a:pt x="423" y="352"/>
                  </a:lnTo>
                  <a:lnTo>
                    <a:pt x="423" y="393"/>
                  </a:lnTo>
                  <a:lnTo>
                    <a:pt x="423" y="415"/>
                  </a:lnTo>
                  <a:lnTo>
                    <a:pt x="423" y="441"/>
                  </a:lnTo>
                  <a:lnTo>
                    <a:pt x="425" y="532"/>
                  </a:lnTo>
                  <a:lnTo>
                    <a:pt x="425" y="569"/>
                  </a:lnTo>
                  <a:lnTo>
                    <a:pt x="424" y="599"/>
                  </a:lnTo>
                  <a:lnTo>
                    <a:pt x="405" y="644"/>
                  </a:lnTo>
                  <a:lnTo>
                    <a:pt x="386" y="689"/>
                  </a:lnTo>
                  <a:lnTo>
                    <a:pt x="415" y="880"/>
                  </a:lnTo>
                  <a:lnTo>
                    <a:pt x="450" y="963"/>
                  </a:lnTo>
                  <a:lnTo>
                    <a:pt x="486" y="1040"/>
                  </a:lnTo>
                  <a:lnTo>
                    <a:pt x="516" y="1193"/>
                  </a:lnTo>
                  <a:lnTo>
                    <a:pt x="530" y="1232"/>
                  </a:lnTo>
                  <a:lnTo>
                    <a:pt x="575" y="1317"/>
                  </a:lnTo>
                  <a:lnTo>
                    <a:pt x="531" y="1356"/>
                  </a:lnTo>
                  <a:lnTo>
                    <a:pt x="461" y="1397"/>
                  </a:lnTo>
                  <a:lnTo>
                    <a:pt x="431" y="1401"/>
                  </a:lnTo>
                  <a:lnTo>
                    <a:pt x="391" y="1392"/>
                  </a:lnTo>
                  <a:lnTo>
                    <a:pt x="353" y="1381"/>
                  </a:lnTo>
                  <a:lnTo>
                    <a:pt x="321" y="1378"/>
                  </a:lnTo>
                  <a:lnTo>
                    <a:pt x="282" y="1382"/>
                  </a:lnTo>
                  <a:lnTo>
                    <a:pt x="254" y="1382"/>
                  </a:lnTo>
                  <a:lnTo>
                    <a:pt x="239" y="1382"/>
                  </a:lnTo>
                  <a:lnTo>
                    <a:pt x="224" y="1381"/>
                  </a:lnTo>
                  <a:lnTo>
                    <a:pt x="165" y="1379"/>
                  </a:lnTo>
                  <a:lnTo>
                    <a:pt x="142" y="1379"/>
                  </a:lnTo>
                  <a:lnTo>
                    <a:pt x="123" y="1385"/>
                  </a:lnTo>
                  <a:lnTo>
                    <a:pt x="112" y="1417"/>
                  </a:lnTo>
                  <a:lnTo>
                    <a:pt x="107" y="1482"/>
                  </a:lnTo>
                  <a:lnTo>
                    <a:pt x="94" y="1593"/>
                  </a:lnTo>
                  <a:lnTo>
                    <a:pt x="64" y="1686"/>
                  </a:lnTo>
                  <a:lnTo>
                    <a:pt x="46" y="1789"/>
                  </a:lnTo>
                  <a:lnTo>
                    <a:pt x="3" y="2317"/>
                  </a:lnTo>
                  <a:lnTo>
                    <a:pt x="0" y="2815"/>
                  </a:lnTo>
                  <a:lnTo>
                    <a:pt x="3" y="3176"/>
                  </a:lnTo>
                  <a:lnTo>
                    <a:pt x="316" y="3199"/>
                  </a:lnTo>
                  <a:lnTo>
                    <a:pt x="493" y="3203"/>
                  </a:lnTo>
                  <a:lnTo>
                    <a:pt x="587" y="3203"/>
                  </a:lnTo>
                  <a:lnTo>
                    <a:pt x="636" y="3203"/>
                  </a:lnTo>
                  <a:lnTo>
                    <a:pt x="686" y="3203"/>
                  </a:lnTo>
                  <a:lnTo>
                    <a:pt x="1588" y="3157"/>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69" name="Freeform 14"/>
            <p:cNvSpPr>
              <a:spLocks/>
            </p:cNvSpPr>
            <p:nvPr/>
          </p:nvSpPr>
          <p:spPr bwMode="auto">
            <a:xfrm>
              <a:off x="1547" y="2214"/>
              <a:ext cx="811" cy="966"/>
            </a:xfrm>
            <a:custGeom>
              <a:avLst/>
              <a:gdLst>
                <a:gd name="T0" fmla="*/ 1 w 1621"/>
                <a:gd name="T1" fmla="*/ 0 h 2897"/>
                <a:gd name="T2" fmla="*/ 1 w 1621"/>
                <a:gd name="T3" fmla="*/ 0 h 2897"/>
                <a:gd name="T4" fmla="*/ 1 w 1621"/>
                <a:gd name="T5" fmla="*/ 0 h 2897"/>
                <a:gd name="T6" fmla="*/ 1 w 1621"/>
                <a:gd name="T7" fmla="*/ 0 h 2897"/>
                <a:gd name="T8" fmla="*/ 1 w 1621"/>
                <a:gd name="T9" fmla="*/ 0 h 2897"/>
                <a:gd name="T10" fmla="*/ 1 w 1621"/>
                <a:gd name="T11" fmla="*/ 0 h 2897"/>
                <a:gd name="T12" fmla="*/ 1 w 1621"/>
                <a:gd name="T13" fmla="*/ 0 h 2897"/>
                <a:gd name="T14" fmla="*/ 1 w 1621"/>
                <a:gd name="T15" fmla="*/ 0 h 2897"/>
                <a:gd name="T16" fmla="*/ 1 w 1621"/>
                <a:gd name="T17" fmla="*/ 0 h 2897"/>
                <a:gd name="T18" fmla="*/ 1 w 1621"/>
                <a:gd name="T19" fmla="*/ 0 h 2897"/>
                <a:gd name="T20" fmla="*/ 1 w 1621"/>
                <a:gd name="T21" fmla="*/ 0 h 2897"/>
                <a:gd name="T22" fmla="*/ 1 w 1621"/>
                <a:gd name="T23" fmla="*/ 0 h 2897"/>
                <a:gd name="T24" fmla="*/ 1 w 1621"/>
                <a:gd name="T25" fmla="*/ 0 h 2897"/>
                <a:gd name="T26" fmla="*/ 1 w 1621"/>
                <a:gd name="T27" fmla="*/ 0 h 2897"/>
                <a:gd name="T28" fmla="*/ 1 w 1621"/>
                <a:gd name="T29" fmla="*/ 0 h 2897"/>
                <a:gd name="T30" fmla="*/ 1 w 1621"/>
                <a:gd name="T31" fmla="*/ 0 h 2897"/>
                <a:gd name="T32" fmla="*/ 1 w 1621"/>
                <a:gd name="T33" fmla="*/ 0 h 2897"/>
                <a:gd name="T34" fmla="*/ 1 w 1621"/>
                <a:gd name="T35" fmla="*/ 0 h 2897"/>
                <a:gd name="T36" fmla="*/ 1 w 1621"/>
                <a:gd name="T37" fmla="*/ 0 h 2897"/>
                <a:gd name="T38" fmla="*/ 1 w 1621"/>
                <a:gd name="T39" fmla="*/ 0 h 2897"/>
                <a:gd name="T40" fmla="*/ 1 w 1621"/>
                <a:gd name="T41" fmla="*/ 0 h 2897"/>
                <a:gd name="T42" fmla="*/ 1 w 1621"/>
                <a:gd name="T43" fmla="*/ 0 h 2897"/>
                <a:gd name="T44" fmla="*/ 1 w 1621"/>
                <a:gd name="T45" fmla="*/ 0 h 2897"/>
                <a:gd name="T46" fmla="*/ 1 w 1621"/>
                <a:gd name="T47" fmla="*/ 0 h 2897"/>
                <a:gd name="T48" fmla="*/ 1 w 1621"/>
                <a:gd name="T49" fmla="*/ 0 h 2897"/>
                <a:gd name="T50" fmla="*/ 1 w 1621"/>
                <a:gd name="T51" fmla="*/ 0 h 2897"/>
                <a:gd name="T52" fmla="*/ 1 w 1621"/>
                <a:gd name="T53" fmla="*/ 0 h 2897"/>
                <a:gd name="T54" fmla="*/ 1 w 1621"/>
                <a:gd name="T55" fmla="*/ 0 h 2897"/>
                <a:gd name="T56" fmla="*/ 1 w 1621"/>
                <a:gd name="T57" fmla="*/ 0 h 2897"/>
                <a:gd name="T58" fmla="*/ 1 w 1621"/>
                <a:gd name="T59" fmla="*/ 0 h 2897"/>
                <a:gd name="T60" fmla="*/ 1 w 1621"/>
                <a:gd name="T61" fmla="*/ 0 h 2897"/>
                <a:gd name="T62" fmla="*/ 0 w 1621"/>
                <a:gd name="T63" fmla="*/ 0 h 2897"/>
                <a:gd name="T64" fmla="*/ 1 w 1621"/>
                <a:gd name="T65" fmla="*/ 0 h 2897"/>
                <a:gd name="T66" fmla="*/ 1 w 1621"/>
                <a:gd name="T67" fmla="*/ 0 h 2897"/>
                <a:gd name="T68" fmla="*/ 1 w 1621"/>
                <a:gd name="T69" fmla="*/ 0 h 2897"/>
                <a:gd name="T70" fmla="*/ 1 w 1621"/>
                <a:gd name="T71" fmla="*/ 0 h 289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621"/>
                <a:gd name="T109" fmla="*/ 0 h 2897"/>
                <a:gd name="T110" fmla="*/ 1621 w 1621"/>
                <a:gd name="T111" fmla="*/ 2897 h 2897"/>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621" h="2897">
                  <a:moveTo>
                    <a:pt x="1621" y="2890"/>
                  </a:moveTo>
                  <a:lnTo>
                    <a:pt x="1621" y="2770"/>
                  </a:lnTo>
                  <a:lnTo>
                    <a:pt x="1617" y="2614"/>
                  </a:lnTo>
                  <a:lnTo>
                    <a:pt x="1595" y="2246"/>
                  </a:lnTo>
                  <a:lnTo>
                    <a:pt x="1553" y="1882"/>
                  </a:lnTo>
                  <a:lnTo>
                    <a:pt x="1522" y="1733"/>
                  </a:lnTo>
                  <a:lnTo>
                    <a:pt x="1481" y="1619"/>
                  </a:lnTo>
                  <a:lnTo>
                    <a:pt x="1431" y="1539"/>
                  </a:lnTo>
                  <a:lnTo>
                    <a:pt x="1368" y="1473"/>
                  </a:lnTo>
                  <a:lnTo>
                    <a:pt x="1275" y="1440"/>
                  </a:lnTo>
                  <a:lnTo>
                    <a:pt x="1181" y="1407"/>
                  </a:lnTo>
                  <a:lnTo>
                    <a:pt x="1052" y="1342"/>
                  </a:lnTo>
                  <a:lnTo>
                    <a:pt x="981" y="1300"/>
                  </a:lnTo>
                  <a:lnTo>
                    <a:pt x="937" y="1249"/>
                  </a:lnTo>
                  <a:lnTo>
                    <a:pt x="920" y="1197"/>
                  </a:lnTo>
                  <a:lnTo>
                    <a:pt x="920" y="1171"/>
                  </a:lnTo>
                  <a:lnTo>
                    <a:pt x="929" y="1139"/>
                  </a:lnTo>
                  <a:lnTo>
                    <a:pt x="1021" y="955"/>
                  </a:lnTo>
                  <a:lnTo>
                    <a:pt x="1055" y="851"/>
                  </a:lnTo>
                  <a:lnTo>
                    <a:pt x="1078" y="738"/>
                  </a:lnTo>
                  <a:lnTo>
                    <a:pt x="1078" y="700"/>
                  </a:lnTo>
                  <a:lnTo>
                    <a:pt x="1078" y="676"/>
                  </a:lnTo>
                  <a:lnTo>
                    <a:pt x="1076" y="645"/>
                  </a:lnTo>
                  <a:lnTo>
                    <a:pt x="1067" y="505"/>
                  </a:lnTo>
                  <a:lnTo>
                    <a:pt x="1034" y="279"/>
                  </a:lnTo>
                  <a:lnTo>
                    <a:pt x="939" y="128"/>
                  </a:lnTo>
                  <a:lnTo>
                    <a:pt x="826" y="7"/>
                  </a:lnTo>
                  <a:lnTo>
                    <a:pt x="808" y="3"/>
                  </a:lnTo>
                  <a:lnTo>
                    <a:pt x="787" y="1"/>
                  </a:lnTo>
                  <a:lnTo>
                    <a:pt x="743" y="16"/>
                  </a:lnTo>
                  <a:lnTo>
                    <a:pt x="716" y="37"/>
                  </a:lnTo>
                  <a:lnTo>
                    <a:pt x="723" y="53"/>
                  </a:lnTo>
                  <a:lnTo>
                    <a:pt x="695" y="22"/>
                  </a:lnTo>
                  <a:lnTo>
                    <a:pt x="657" y="3"/>
                  </a:lnTo>
                  <a:lnTo>
                    <a:pt x="638" y="0"/>
                  </a:lnTo>
                  <a:lnTo>
                    <a:pt x="621" y="10"/>
                  </a:lnTo>
                  <a:lnTo>
                    <a:pt x="533" y="108"/>
                  </a:lnTo>
                  <a:lnTo>
                    <a:pt x="451" y="222"/>
                  </a:lnTo>
                  <a:lnTo>
                    <a:pt x="442" y="416"/>
                  </a:lnTo>
                  <a:lnTo>
                    <a:pt x="442" y="540"/>
                  </a:lnTo>
                  <a:lnTo>
                    <a:pt x="439" y="621"/>
                  </a:lnTo>
                  <a:lnTo>
                    <a:pt x="423" y="661"/>
                  </a:lnTo>
                  <a:lnTo>
                    <a:pt x="408" y="703"/>
                  </a:lnTo>
                  <a:lnTo>
                    <a:pt x="408" y="731"/>
                  </a:lnTo>
                  <a:lnTo>
                    <a:pt x="405" y="752"/>
                  </a:lnTo>
                  <a:lnTo>
                    <a:pt x="405" y="773"/>
                  </a:lnTo>
                  <a:lnTo>
                    <a:pt x="406" y="804"/>
                  </a:lnTo>
                  <a:lnTo>
                    <a:pt x="442" y="875"/>
                  </a:lnTo>
                  <a:lnTo>
                    <a:pt x="480" y="947"/>
                  </a:lnTo>
                  <a:lnTo>
                    <a:pt x="528" y="1072"/>
                  </a:lnTo>
                  <a:lnTo>
                    <a:pt x="545" y="1135"/>
                  </a:lnTo>
                  <a:lnTo>
                    <a:pt x="542" y="1164"/>
                  </a:lnTo>
                  <a:lnTo>
                    <a:pt x="544" y="1190"/>
                  </a:lnTo>
                  <a:lnTo>
                    <a:pt x="545" y="1228"/>
                  </a:lnTo>
                  <a:lnTo>
                    <a:pt x="539" y="1265"/>
                  </a:lnTo>
                  <a:lnTo>
                    <a:pt x="521" y="1293"/>
                  </a:lnTo>
                  <a:lnTo>
                    <a:pt x="414" y="1373"/>
                  </a:lnTo>
                  <a:lnTo>
                    <a:pt x="315" y="1379"/>
                  </a:lnTo>
                  <a:lnTo>
                    <a:pt x="198" y="1401"/>
                  </a:lnTo>
                  <a:lnTo>
                    <a:pt x="74" y="1493"/>
                  </a:lnTo>
                  <a:lnTo>
                    <a:pt x="41" y="1626"/>
                  </a:lnTo>
                  <a:lnTo>
                    <a:pt x="20" y="1771"/>
                  </a:lnTo>
                  <a:lnTo>
                    <a:pt x="8" y="2012"/>
                  </a:lnTo>
                  <a:lnTo>
                    <a:pt x="0" y="2260"/>
                  </a:lnTo>
                  <a:lnTo>
                    <a:pt x="10" y="2569"/>
                  </a:lnTo>
                  <a:lnTo>
                    <a:pt x="18" y="2735"/>
                  </a:lnTo>
                  <a:lnTo>
                    <a:pt x="19" y="2812"/>
                  </a:lnTo>
                  <a:lnTo>
                    <a:pt x="19" y="2847"/>
                  </a:lnTo>
                  <a:lnTo>
                    <a:pt x="20" y="2883"/>
                  </a:lnTo>
                  <a:lnTo>
                    <a:pt x="819" y="2897"/>
                  </a:lnTo>
                  <a:lnTo>
                    <a:pt x="1370" y="2897"/>
                  </a:lnTo>
                  <a:lnTo>
                    <a:pt x="1621" y="2890"/>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0" name="Freeform 15"/>
            <p:cNvSpPr>
              <a:spLocks/>
            </p:cNvSpPr>
            <p:nvPr/>
          </p:nvSpPr>
          <p:spPr bwMode="auto">
            <a:xfrm>
              <a:off x="2014" y="2446"/>
              <a:ext cx="784" cy="733"/>
            </a:xfrm>
            <a:custGeom>
              <a:avLst/>
              <a:gdLst>
                <a:gd name="T0" fmla="*/ 0 w 1568"/>
                <a:gd name="T1" fmla="*/ 0 h 2197"/>
                <a:gd name="T2" fmla="*/ 1 w 1568"/>
                <a:gd name="T3" fmla="*/ 0 h 2197"/>
                <a:gd name="T4" fmla="*/ 1 w 1568"/>
                <a:gd name="T5" fmla="*/ 0 h 2197"/>
                <a:gd name="T6" fmla="*/ 1 w 1568"/>
                <a:gd name="T7" fmla="*/ 0 h 2197"/>
                <a:gd name="T8" fmla="*/ 1 w 1568"/>
                <a:gd name="T9" fmla="*/ 0 h 2197"/>
                <a:gd name="T10" fmla="*/ 1 w 1568"/>
                <a:gd name="T11" fmla="*/ 0 h 2197"/>
                <a:gd name="T12" fmla="*/ 1 w 1568"/>
                <a:gd name="T13" fmla="*/ 0 h 2197"/>
                <a:gd name="T14" fmla="*/ 1 w 1568"/>
                <a:gd name="T15" fmla="*/ 0 h 2197"/>
                <a:gd name="T16" fmla="*/ 1 w 1568"/>
                <a:gd name="T17" fmla="*/ 0 h 2197"/>
                <a:gd name="T18" fmla="*/ 1 w 1568"/>
                <a:gd name="T19" fmla="*/ 0 h 2197"/>
                <a:gd name="T20" fmla="*/ 1 w 1568"/>
                <a:gd name="T21" fmla="*/ 0 h 2197"/>
                <a:gd name="T22" fmla="*/ 1 w 1568"/>
                <a:gd name="T23" fmla="*/ 0 h 2197"/>
                <a:gd name="T24" fmla="*/ 1 w 1568"/>
                <a:gd name="T25" fmla="*/ 0 h 2197"/>
                <a:gd name="T26" fmla="*/ 1 w 1568"/>
                <a:gd name="T27" fmla="*/ 0 h 2197"/>
                <a:gd name="T28" fmla="*/ 1 w 1568"/>
                <a:gd name="T29" fmla="*/ 0 h 2197"/>
                <a:gd name="T30" fmla="*/ 1 w 1568"/>
                <a:gd name="T31" fmla="*/ 0 h 2197"/>
                <a:gd name="T32" fmla="*/ 1 w 1568"/>
                <a:gd name="T33" fmla="*/ 0 h 2197"/>
                <a:gd name="T34" fmla="*/ 1 w 1568"/>
                <a:gd name="T35" fmla="*/ 0 h 2197"/>
                <a:gd name="T36" fmla="*/ 1 w 1568"/>
                <a:gd name="T37" fmla="*/ 0 h 2197"/>
                <a:gd name="T38" fmla="*/ 1 w 1568"/>
                <a:gd name="T39" fmla="*/ 0 h 2197"/>
                <a:gd name="T40" fmla="*/ 1 w 1568"/>
                <a:gd name="T41" fmla="*/ 0 h 2197"/>
                <a:gd name="T42" fmla="*/ 1 w 1568"/>
                <a:gd name="T43" fmla="*/ 0 h 2197"/>
                <a:gd name="T44" fmla="*/ 1 w 1568"/>
                <a:gd name="T45" fmla="*/ 0 h 2197"/>
                <a:gd name="T46" fmla="*/ 1 w 1568"/>
                <a:gd name="T47" fmla="*/ 0 h 2197"/>
                <a:gd name="T48" fmla="*/ 1 w 1568"/>
                <a:gd name="T49" fmla="*/ 0 h 2197"/>
                <a:gd name="T50" fmla="*/ 1 w 1568"/>
                <a:gd name="T51" fmla="*/ 0 h 2197"/>
                <a:gd name="T52" fmla="*/ 1 w 1568"/>
                <a:gd name="T53" fmla="*/ 0 h 2197"/>
                <a:gd name="T54" fmla="*/ 1 w 1568"/>
                <a:gd name="T55" fmla="*/ 0 h 2197"/>
                <a:gd name="T56" fmla="*/ 1 w 1568"/>
                <a:gd name="T57" fmla="*/ 0 h 2197"/>
                <a:gd name="T58" fmla="*/ 1 w 1568"/>
                <a:gd name="T59" fmla="*/ 0 h 2197"/>
                <a:gd name="T60" fmla="*/ 1 w 1568"/>
                <a:gd name="T61" fmla="*/ 0 h 2197"/>
                <a:gd name="T62" fmla="*/ 1 w 1568"/>
                <a:gd name="T63" fmla="*/ 0 h 2197"/>
                <a:gd name="T64" fmla="*/ 1 w 1568"/>
                <a:gd name="T65" fmla="*/ 0 h 2197"/>
                <a:gd name="T66" fmla="*/ 0 w 1568"/>
                <a:gd name="T67" fmla="*/ 0 h 219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1568"/>
                <a:gd name="T103" fmla="*/ 0 h 2197"/>
                <a:gd name="T104" fmla="*/ 1568 w 1568"/>
                <a:gd name="T105" fmla="*/ 2197 h 2197"/>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1568" h="2197">
                  <a:moveTo>
                    <a:pt x="0" y="2197"/>
                  </a:moveTo>
                  <a:lnTo>
                    <a:pt x="28" y="2024"/>
                  </a:lnTo>
                  <a:lnTo>
                    <a:pt x="42" y="1747"/>
                  </a:lnTo>
                  <a:lnTo>
                    <a:pt x="82" y="1641"/>
                  </a:lnTo>
                  <a:lnTo>
                    <a:pt x="168" y="1569"/>
                  </a:lnTo>
                  <a:lnTo>
                    <a:pt x="277" y="1487"/>
                  </a:lnTo>
                  <a:lnTo>
                    <a:pt x="402" y="1414"/>
                  </a:lnTo>
                  <a:lnTo>
                    <a:pt x="448" y="1306"/>
                  </a:lnTo>
                  <a:lnTo>
                    <a:pt x="454" y="1248"/>
                  </a:lnTo>
                  <a:lnTo>
                    <a:pt x="378" y="1201"/>
                  </a:lnTo>
                  <a:lnTo>
                    <a:pt x="285" y="1092"/>
                  </a:lnTo>
                  <a:lnTo>
                    <a:pt x="285" y="880"/>
                  </a:lnTo>
                  <a:lnTo>
                    <a:pt x="324" y="510"/>
                  </a:lnTo>
                  <a:lnTo>
                    <a:pt x="356" y="240"/>
                  </a:lnTo>
                  <a:lnTo>
                    <a:pt x="472" y="57"/>
                  </a:lnTo>
                  <a:lnTo>
                    <a:pt x="549" y="0"/>
                  </a:lnTo>
                  <a:lnTo>
                    <a:pt x="619" y="11"/>
                  </a:lnTo>
                  <a:lnTo>
                    <a:pt x="688" y="24"/>
                  </a:lnTo>
                  <a:lnTo>
                    <a:pt x="721" y="0"/>
                  </a:lnTo>
                  <a:lnTo>
                    <a:pt x="870" y="115"/>
                  </a:lnTo>
                  <a:lnTo>
                    <a:pt x="985" y="450"/>
                  </a:lnTo>
                  <a:lnTo>
                    <a:pt x="1063" y="747"/>
                  </a:lnTo>
                  <a:lnTo>
                    <a:pt x="1063" y="1010"/>
                  </a:lnTo>
                  <a:lnTo>
                    <a:pt x="985" y="1191"/>
                  </a:lnTo>
                  <a:lnTo>
                    <a:pt x="900" y="1261"/>
                  </a:lnTo>
                  <a:lnTo>
                    <a:pt x="932" y="1329"/>
                  </a:lnTo>
                  <a:lnTo>
                    <a:pt x="1081" y="1462"/>
                  </a:lnTo>
                  <a:lnTo>
                    <a:pt x="1266" y="1487"/>
                  </a:lnTo>
                  <a:lnTo>
                    <a:pt x="1367" y="1560"/>
                  </a:lnTo>
                  <a:lnTo>
                    <a:pt x="1445" y="1638"/>
                  </a:lnTo>
                  <a:lnTo>
                    <a:pt x="1484" y="1794"/>
                  </a:lnTo>
                  <a:lnTo>
                    <a:pt x="1531" y="1959"/>
                  </a:lnTo>
                  <a:lnTo>
                    <a:pt x="1568" y="2194"/>
                  </a:lnTo>
                  <a:lnTo>
                    <a:pt x="0" y="2197"/>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1" name="Freeform 16"/>
            <p:cNvSpPr>
              <a:spLocks/>
            </p:cNvSpPr>
            <p:nvPr/>
          </p:nvSpPr>
          <p:spPr bwMode="auto">
            <a:xfrm>
              <a:off x="2793" y="2383"/>
              <a:ext cx="827" cy="794"/>
            </a:xfrm>
            <a:custGeom>
              <a:avLst/>
              <a:gdLst>
                <a:gd name="T0" fmla="*/ 0 w 1653"/>
                <a:gd name="T1" fmla="*/ 0 h 2380"/>
                <a:gd name="T2" fmla="*/ 1 w 1653"/>
                <a:gd name="T3" fmla="*/ 0 h 2380"/>
                <a:gd name="T4" fmla="*/ 1 w 1653"/>
                <a:gd name="T5" fmla="*/ 0 h 2380"/>
                <a:gd name="T6" fmla="*/ 1 w 1653"/>
                <a:gd name="T7" fmla="*/ 0 h 2380"/>
                <a:gd name="T8" fmla="*/ 1 w 1653"/>
                <a:gd name="T9" fmla="*/ 0 h 2380"/>
                <a:gd name="T10" fmla="*/ 1 w 1653"/>
                <a:gd name="T11" fmla="*/ 0 h 2380"/>
                <a:gd name="T12" fmla="*/ 1 w 1653"/>
                <a:gd name="T13" fmla="*/ 0 h 2380"/>
                <a:gd name="T14" fmla="*/ 1 w 1653"/>
                <a:gd name="T15" fmla="*/ 0 h 2380"/>
                <a:gd name="T16" fmla="*/ 1 w 1653"/>
                <a:gd name="T17" fmla="*/ 0 h 2380"/>
                <a:gd name="T18" fmla="*/ 1 w 1653"/>
                <a:gd name="T19" fmla="*/ 0 h 2380"/>
                <a:gd name="T20" fmla="*/ 1 w 1653"/>
                <a:gd name="T21" fmla="*/ 0 h 2380"/>
                <a:gd name="T22" fmla="*/ 1 w 1653"/>
                <a:gd name="T23" fmla="*/ 0 h 2380"/>
                <a:gd name="T24" fmla="*/ 1 w 1653"/>
                <a:gd name="T25" fmla="*/ 0 h 2380"/>
                <a:gd name="T26" fmla="*/ 1 w 1653"/>
                <a:gd name="T27" fmla="*/ 0 h 2380"/>
                <a:gd name="T28" fmla="*/ 1 w 1653"/>
                <a:gd name="T29" fmla="*/ 0 h 2380"/>
                <a:gd name="T30" fmla="*/ 1 w 1653"/>
                <a:gd name="T31" fmla="*/ 0 h 2380"/>
                <a:gd name="T32" fmla="*/ 1 w 1653"/>
                <a:gd name="T33" fmla="*/ 0 h 2380"/>
                <a:gd name="T34" fmla="*/ 1 w 1653"/>
                <a:gd name="T35" fmla="*/ 0 h 2380"/>
                <a:gd name="T36" fmla="*/ 1 w 1653"/>
                <a:gd name="T37" fmla="*/ 0 h 2380"/>
                <a:gd name="T38" fmla="*/ 1 w 1653"/>
                <a:gd name="T39" fmla="*/ 0 h 2380"/>
                <a:gd name="T40" fmla="*/ 1 w 1653"/>
                <a:gd name="T41" fmla="*/ 0 h 2380"/>
                <a:gd name="T42" fmla="*/ 1 w 1653"/>
                <a:gd name="T43" fmla="*/ 0 h 2380"/>
                <a:gd name="T44" fmla="*/ 1 w 1653"/>
                <a:gd name="T45" fmla="*/ 0 h 2380"/>
                <a:gd name="T46" fmla="*/ 1 w 1653"/>
                <a:gd name="T47" fmla="*/ 0 h 2380"/>
                <a:gd name="T48" fmla="*/ 1 w 1653"/>
                <a:gd name="T49" fmla="*/ 0 h 2380"/>
                <a:gd name="T50" fmla="*/ 1 w 1653"/>
                <a:gd name="T51" fmla="*/ 0 h 2380"/>
                <a:gd name="T52" fmla="*/ 1 w 1653"/>
                <a:gd name="T53" fmla="*/ 0 h 2380"/>
                <a:gd name="T54" fmla="*/ 1 w 1653"/>
                <a:gd name="T55" fmla="*/ 0 h 2380"/>
                <a:gd name="T56" fmla="*/ 1 w 1653"/>
                <a:gd name="T57" fmla="*/ 0 h 2380"/>
                <a:gd name="T58" fmla="*/ 1 w 1653"/>
                <a:gd name="T59" fmla="*/ 0 h 2380"/>
                <a:gd name="T60" fmla="*/ 1 w 1653"/>
                <a:gd name="T61" fmla="*/ 0 h 2380"/>
                <a:gd name="T62" fmla="*/ 1 w 1653"/>
                <a:gd name="T63" fmla="*/ 0 h 2380"/>
                <a:gd name="T64" fmla="*/ 1 w 1653"/>
                <a:gd name="T65" fmla="*/ 0 h 2380"/>
                <a:gd name="T66" fmla="*/ 1 w 1653"/>
                <a:gd name="T67" fmla="*/ 0 h 2380"/>
                <a:gd name="T68" fmla="*/ 1 w 1653"/>
                <a:gd name="T69" fmla="*/ 0 h 2380"/>
                <a:gd name="T70" fmla="*/ 1 w 1653"/>
                <a:gd name="T71" fmla="*/ 0 h 2380"/>
                <a:gd name="T72" fmla="*/ 1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7" y="1427"/>
                  </a:lnTo>
                  <a:lnTo>
                    <a:pt x="548" y="1365"/>
                  </a:lnTo>
                  <a:lnTo>
                    <a:pt x="572"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1" y="345"/>
                  </a:lnTo>
                  <a:lnTo>
                    <a:pt x="1046" y="496"/>
                  </a:lnTo>
                  <a:lnTo>
                    <a:pt x="1047" y="631"/>
                  </a:lnTo>
                  <a:lnTo>
                    <a:pt x="1093" y="653"/>
                  </a:lnTo>
                  <a:lnTo>
                    <a:pt x="1078" y="865"/>
                  </a:lnTo>
                  <a:lnTo>
                    <a:pt x="1012" y="903"/>
                  </a:lnTo>
                  <a:lnTo>
                    <a:pt x="993" y="1030"/>
                  </a:lnTo>
                  <a:lnTo>
                    <a:pt x="968" y="1179"/>
                  </a:lnTo>
                  <a:lnTo>
                    <a:pt x="983" y="1296"/>
                  </a:lnTo>
                  <a:lnTo>
                    <a:pt x="1070" y="1368"/>
                  </a:lnTo>
                  <a:lnTo>
                    <a:pt x="1186" y="1413"/>
                  </a:lnTo>
                  <a:lnTo>
                    <a:pt x="1350" y="1447"/>
                  </a:lnTo>
                  <a:lnTo>
                    <a:pt x="1468" y="1462"/>
                  </a:lnTo>
                  <a:lnTo>
                    <a:pt x="1530" y="1579"/>
                  </a:lnTo>
                  <a:lnTo>
                    <a:pt x="1577"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72" name="Rectangle 17"/>
            <p:cNvSpPr>
              <a:spLocks noChangeArrowheads="1"/>
            </p:cNvSpPr>
            <p:nvPr/>
          </p:nvSpPr>
          <p:spPr bwMode="auto">
            <a:xfrm>
              <a:off x="3272" y="1322"/>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GB">
                  <a:solidFill>
                    <a:srgbClr val="6E6E6E"/>
                  </a:solidFill>
                  <a:latin typeface="Lucida Sans Unicode" charset="0"/>
                </a:rPr>
                <a:t>z</a:t>
              </a:r>
              <a:endParaRPr lang="en-GB">
                <a:latin typeface="Lucida Sans Unicode" charset="0"/>
              </a:endParaRPr>
            </a:p>
          </p:txBody>
        </p:sp>
        <p:sp>
          <p:nvSpPr>
            <p:cNvPr id="19473" name="Rectangle 18"/>
            <p:cNvSpPr>
              <a:spLocks noChangeArrowheads="1"/>
            </p:cNvSpPr>
            <p:nvPr/>
          </p:nvSpPr>
          <p:spPr bwMode="auto">
            <a:xfrm>
              <a:off x="3166" y="1365"/>
              <a:ext cx="96" cy="23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2100">
                  <a:solidFill>
                    <a:srgbClr val="6E6E6E"/>
                  </a:solidFill>
                  <a:latin typeface="Lucida Sans Unicode" charset="0"/>
                </a:rPr>
                <a:t>z</a:t>
              </a:r>
              <a:endParaRPr lang="en-US">
                <a:latin typeface="Lucida Sans Unicode" charset="0"/>
              </a:endParaRPr>
            </a:p>
          </p:txBody>
        </p:sp>
        <p:sp>
          <p:nvSpPr>
            <p:cNvPr id="19474" name="Rectangle 19"/>
            <p:cNvSpPr>
              <a:spLocks noChangeArrowheads="1"/>
            </p:cNvSpPr>
            <p:nvPr/>
          </p:nvSpPr>
          <p:spPr bwMode="auto">
            <a:xfrm>
              <a:off x="3079" y="1409"/>
              <a:ext cx="110" cy="2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a:solidFill>
                    <a:srgbClr val="6E6E6E"/>
                  </a:solidFill>
                  <a:latin typeface="Lucida Sans Unicode" charset="0"/>
                </a:rPr>
                <a:t>z</a:t>
              </a:r>
              <a:endParaRPr lang="en-US">
                <a:latin typeface="Lucida Sans Unicode" charset="0"/>
              </a:endParaRPr>
            </a:p>
          </p:txBody>
        </p:sp>
        <p:sp>
          <p:nvSpPr>
            <p:cNvPr id="19475" name="Rectangle 20"/>
            <p:cNvSpPr>
              <a:spLocks noChangeArrowheads="1"/>
            </p:cNvSpPr>
            <p:nvPr/>
          </p:nvSpPr>
          <p:spPr bwMode="auto">
            <a:xfrm>
              <a:off x="3017" y="1498"/>
              <a:ext cx="69" cy="16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500">
                  <a:solidFill>
                    <a:srgbClr val="6E6E6E"/>
                  </a:solidFill>
                  <a:latin typeface="Lucida Sans Unicode" charset="0"/>
                </a:rPr>
                <a:t>z</a:t>
              </a:r>
              <a:endParaRPr lang="en-US">
                <a:latin typeface="Lucida Sans Unicode" charset="0"/>
              </a:endParaRPr>
            </a:p>
          </p:txBody>
        </p:sp>
        <p:sp>
          <p:nvSpPr>
            <p:cNvPr id="19476" name="Rectangle 21"/>
            <p:cNvSpPr>
              <a:spLocks noChangeArrowheads="1"/>
            </p:cNvSpPr>
            <p:nvPr/>
          </p:nvSpPr>
          <p:spPr bwMode="auto">
            <a:xfrm>
              <a:off x="2961" y="1587"/>
              <a:ext cx="60" cy="1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300">
                  <a:solidFill>
                    <a:srgbClr val="6E6E6E"/>
                  </a:solidFill>
                  <a:latin typeface="Lucida Sans Unicode" charset="0"/>
                </a:rPr>
                <a:t>z</a:t>
              </a:r>
              <a:endParaRPr lang="en-US">
                <a:latin typeface="Lucida Sans Unicode" charset="0"/>
              </a:endParaRPr>
            </a:p>
          </p:txBody>
        </p:sp>
        <p:sp>
          <p:nvSpPr>
            <p:cNvPr id="19477" name="Rectangle 22"/>
            <p:cNvSpPr>
              <a:spLocks noChangeArrowheads="1"/>
            </p:cNvSpPr>
            <p:nvPr/>
          </p:nvSpPr>
          <p:spPr bwMode="auto">
            <a:xfrm>
              <a:off x="2920" y="1680"/>
              <a:ext cx="50" cy="1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1100">
                  <a:solidFill>
                    <a:srgbClr val="6E6E6E"/>
                  </a:solidFill>
                  <a:latin typeface="Lucida Sans Unicode" charset="0"/>
                </a:rPr>
                <a:t>z</a:t>
              </a:r>
              <a:endParaRPr lang="en-US">
                <a:latin typeface="Lucida Sans Unicode" charset="0"/>
              </a:endParaRPr>
            </a:p>
          </p:txBody>
        </p:sp>
        <p:sp>
          <p:nvSpPr>
            <p:cNvPr id="19478" name="Rectangle 23"/>
            <p:cNvSpPr>
              <a:spLocks noChangeArrowheads="1"/>
            </p:cNvSpPr>
            <p:nvPr/>
          </p:nvSpPr>
          <p:spPr bwMode="auto">
            <a:xfrm>
              <a:off x="2895" y="1749"/>
              <a:ext cx="41" cy="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p>
              <a:r>
                <a:rPr lang="en-US" sz="900">
                  <a:solidFill>
                    <a:srgbClr val="6E6E6E"/>
                  </a:solidFill>
                  <a:latin typeface="Lucida Sans Unicode" charset="0"/>
                </a:rPr>
                <a:t>z</a:t>
              </a:r>
              <a:endParaRPr lang="en-US">
                <a:latin typeface="Lucida Sans Unicode" charset="0"/>
              </a:endParaRPr>
            </a:p>
          </p:txBody>
        </p:sp>
        <p:sp>
          <p:nvSpPr>
            <p:cNvPr id="19479" name="Freeform 24"/>
            <p:cNvSpPr>
              <a:spLocks/>
            </p:cNvSpPr>
            <p:nvPr/>
          </p:nvSpPr>
          <p:spPr bwMode="auto">
            <a:xfrm>
              <a:off x="950" y="1735"/>
              <a:ext cx="777" cy="965"/>
            </a:xfrm>
            <a:custGeom>
              <a:avLst/>
              <a:gdLst>
                <a:gd name="T0" fmla="*/ 1 w 1554"/>
                <a:gd name="T1" fmla="*/ 0 h 2895"/>
                <a:gd name="T2" fmla="*/ 1 w 1554"/>
                <a:gd name="T3" fmla="*/ 0 h 2895"/>
                <a:gd name="T4" fmla="*/ 1 w 1554"/>
                <a:gd name="T5" fmla="*/ 0 h 2895"/>
                <a:gd name="T6" fmla="*/ 1 w 1554"/>
                <a:gd name="T7" fmla="*/ 0 h 2895"/>
                <a:gd name="T8" fmla="*/ 1 w 1554"/>
                <a:gd name="T9" fmla="*/ 0 h 2895"/>
                <a:gd name="T10" fmla="*/ 1 w 1554"/>
                <a:gd name="T11" fmla="*/ 0 h 2895"/>
                <a:gd name="T12" fmla="*/ 1 w 1554"/>
                <a:gd name="T13" fmla="*/ 0 h 2895"/>
                <a:gd name="T14" fmla="*/ 1 w 1554"/>
                <a:gd name="T15" fmla="*/ 0 h 2895"/>
                <a:gd name="T16" fmla="*/ 1 w 1554"/>
                <a:gd name="T17" fmla="*/ 0 h 2895"/>
                <a:gd name="T18" fmla="*/ 1 w 1554"/>
                <a:gd name="T19" fmla="*/ 0 h 2895"/>
                <a:gd name="T20" fmla="*/ 1 w 1554"/>
                <a:gd name="T21" fmla="*/ 0 h 2895"/>
                <a:gd name="T22" fmla="*/ 1 w 1554"/>
                <a:gd name="T23" fmla="*/ 0 h 2895"/>
                <a:gd name="T24" fmla="*/ 1 w 1554"/>
                <a:gd name="T25" fmla="*/ 0 h 2895"/>
                <a:gd name="T26" fmla="*/ 1 w 1554"/>
                <a:gd name="T27" fmla="*/ 0 h 2895"/>
                <a:gd name="T28" fmla="*/ 1 w 1554"/>
                <a:gd name="T29" fmla="*/ 0 h 2895"/>
                <a:gd name="T30" fmla="*/ 1 w 1554"/>
                <a:gd name="T31" fmla="*/ 0 h 2895"/>
                <a:gd name="T32" fmla="*/ 1 w 1554"/>
                <a:gd name="T33" fmla="*/ 0 h 2895"/>
                <a:gd name="T34" fmla="*/ 1 w 1554"/>
                <a:gd name="T35" fmla="*/ 0 h 2895"/>
                <a:gd name="T36" fmla="*/ 1 w 1554"/>
                <a:gd name="T37" fmla="*/ 0 h 2895"/>
                <a:gd name="T38" fmla="*/ 1 w 1554"/>
                <a:gd name="T39" fmla="*/ 0 h 2895"/>
                <a:gd name="T40" fmla="*/ 1 w 1554"/>
                <a:gd name="T41" fmla="*/ 0 h 2895"/>
                <a:gd name="T42" fmla="*/ 1 w 1554"/>
                <a:gd name="T43" fmla="*/ 0 h 2895"/>
                <a:gd name="T44" fmla="*/ 1 w 1554"/>
                <a:gd name="T45" fmla="*/ 0 h 2895"/>
                <a:gd name="T46" fmla="*/ 1 w 1554"/>
                <a:gd name="T47" fmla="*/ 0 h 2895"/>
                <a:gd name="T48" fmla="*/ 1 w 1554"/>
                <a:gd name="T49" fmla="*/ 0 h 2895"/>
                <a:gd name="T50" fmla="*/ 1 w 1554"/>
                <a:gd name="T51" fmla="*/ 0 h 2895"/>
                <a:gd name="T52" fmla="*/ 1 w 1554"/>
                <a:gd name="T53" fmla="*/ 0 h 2895"/>
                <a:gd name="T54" fmla="*/ 1 w 1554"/>
                <a:gd name="T55" fmla="*/ 0 h 2895"/>
                <a:gd name="T56" fmla="*/ 1 w 1554"/>
                <a:gd name="T57" fmla="*/ 0 h 2895"/>
                <a:gd name="T58" fmla="*/ 1 w 1554"/>
                <a:gd name="T59" fmla="*/ 0 h 2895"/>
                <a:gd name="T60" fmla="*/ 1 w 1554"/>
                <a:gd name="T61" fmla="*/ 0 h 2895"/>
                <a:gd name="T62" fmla="*/ 1 w 1554"/>
                <a:gd name="T63" fmla="*/ 0 h 2895"/>
                <a:gd name="T64" fmla="*/ 1 w 1554"/>
                <a:gd name="T65" fmla="*/ 0 h 2895"/>
                <a:gd name="T66" fmla="*/ 0 w 1554"/>
                <a:gd name="T67" fmla="*/ 0 h 2895"/>
                <a:gd name="T68" fmla="*/ 1 w 1554"/>
                <a:gd name="T69" fmla="*/ 0 h 2895"/>
                <a:gd name="T70" fmla="*/ 1 w 1554"/>
                <a:gd name="T71" fmla="*/ 0 h 289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54"/>
                <a:gd name="T109" fmla="*/ 0 h 2895"/>
                <a:gd name="T110" fmla="*/ 1554 w 1554"/>
                <a:gd name="T111" fmla="*/ 2895 h 289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54" h="2895">
                  <a:moveTo>
                    <a:pt x="1487" y="2887"/>
                  </a:moveTo>
                  <a:lnTo>
                    <a:pt x="1516" y="2876"/>
                  </a:lnTo>
                  <a:lnTo>
                    <a:pt x="1536" y="2838"/>
                  </a:lnTo>
                  <a:lnTo>
                    <a:pt x="1554" y="2707"/>
                  </a:lnTo>
                  <a:lnTo>
                    <a:pt x="1554" y="2665"/>
                  </a:lnTo>
                  <a:lnTo>
                    <a:pt x="1553" y="2619"/>
                  </a:lnTo>
                  <a:lnTo>
                    <a:pt x="1547" y="2519"/>
                  </a:lnTo>
                  <a:lnTo>
                    <a:pt x="1518" y="2295"/>
                  </a:lnTo>
                  <a:lnTo>
                    <a:pt x="1425" y="1842"/>
                  </a:lnTo>
                  <a:lnTo>
                    <a:pt x="1323" y="1530"/>
                  </a:lnTo>
                  <a:lnTo>
                    <a:pt x="1284" y="1492"/>
                  </a:lnTo>
                  <a:lnTo>
                    <a:pt x="1237" y="1468"/>
                  </a:lnTo>
                  <a:lnTo>
                    <a:pt x="1029" y="1374"/>
                  </a:lnTo>
                  <a:lnTo>
                    <a:pt x="977" y="1323"/>
                  </a:lnTo>
                  <a:lnTo>
                    <a:pt x="940" y="1245"/>
                  </a:lnTo>
                  <a:lnTo>
                    <a:pt x="924" y="1193"/>
                  </a:lnTo>
                  <a:lnTo>
                    <a:pt x="925" y="1170"/>
                  </a:lnTo>
                  <a:lnTo>
                    <a:pt x="934" y="1137"/>
                  </a:lnTo>
                  <a:lnTo>
                    <a:pt x="1021" y="953"/>
                  </a:lnTo>
                  <a:lnTo>
                    <a:pt x="1055" y="848"/>
                  </a:lnTo>
                  <a:lnTo>
                    <a:pt x="1072" y="786"/>
                  </a:lnTo>
                  <a:lnTo>
                    <a:pt x="1078" y="740"/>
                  </a:lnTo>
                  <a:lnTo>
                    <a:pt x="1078" y="702"/>
                  </a:lnTo>
                  <a:lnTo>
                    <a:pt x="1078" y="678"/>
                  </a:lnTo>
                  <a:lnTo>
                    <a:pt x="1077" y="647"/>
                  </a:lnTo>
                  <a:lnTo>
                    <a:pt x="1068" y="507"/>
                  </a:lnTo>
                  <a:lnTo>
                    <a:pt x="1036" y="280"/>
                  </a:lnTo>
                  <a:lnTo>
                    <a:pt x="942" y="129"/>
                  </a:lnTo>
                  <a:lnTo>
                    <a:pt x="831" y="5"/>
                  </a:lnTo>
                  <a:lnTo>
                    <a:pt x="814" y="0"/>
                  </a:lnTo>
                  <a:lnTo>
                    <a:pt x="793" y="0"/>
                  </a:lnTo>
                  <a:lnTo>
                    <a:pt x="750" y="16"/>
                  </a:lnTo>
                  <a:lnTo>
                    <a:pt x="723" y="39"/>
                  </a:lnTo>
                  <a:lnTo>
                    <a:pt x="720" y="48"/>
                  </a:lnTo>
                  <a:lnTo>
                    <a:pt x="729" y="58"/>
                  </a:lnTo>
                  <a:lnTo>
                    <a:pt x="701" y="23"/>
                  </a:lnTo>
                  <a:lnTo>
                    <a:pt x="665" y="6"/>
                  </a:lnTo>
                  <a:lnTo>
                    <a:pt x="647" y="3"/>
                  </a:lnTo>
                  <a:lnTo>
                    <a:pt x="630" y="13"/>
                  </a:lnTo>
                  <a:lnTo>
                    <a:pt x="543" y="110"/>
                  </a:lnTo>
                  <a:lnTo>
                    <a:pt x="463" y="224"/>
                  </a:lnTo>
                  <a:lnTo>
                    <a:pt x="452" y="418"/>
                  </a:lnTo>
                  <a:lnTo>
                    <a:pt x="452" y="540"/>
                  </a:lnTo>
                  <a:lnTo>
                    <a:pt x="448" y="621"/>
                  </a:lnTo>
                  <a:lnTo>
                    <a:pt x="433" y="660"/>
                  </a:lnTo>
                  <a:lnTo>
                    <a:pt x="419" y="704"/>
                  </a:lnTo>
                  <a:lnTo>
                    <a:pt x="419" y="728"/>
                  </a:lnTo>
                  <a:lnTo>
                    <a:pt x="417" y="750"/>
                  </a:lnTo>
                  <a:lnTo>
                    <a:pt x="417" y="773"/>
                  </a:lnTo>
                  <a:lnTo>
                    <a:pt x="417" y="806"/>
                  </a:lnTo>
                  <a:lnTo>
                    <a:pt x="452" y="875"/>
                  </a:lnTo>
                  <a:lnTo>
                    <a:pt x="489" y="946"/>
                  </a:lnTo>
                  <a:lnTo>
                    <a:pt x="538" y="1069"/>
                  </a:lnTo>
                  <a:lnTo>
                    <a:pt x="554" y="1133"/>
                  </a:lnTo>
                  <a:lnTo>
                    <a:pt x="550" y="1163"/>
                  </a:lnTo>
                  <a:lnTo>
                    <a:pt x="553" y="1187"/>
                  </a:lnTo>
                  <a:lnTo>
                    <a:pt x="554" y="1225"/>
                  </a:lnTo>
                  <a:lnTo>
                    <a:pt x="547" y="1260"/>
                  </a:lnTo>
                  <a:lnTo>
                    <a:pt x="531" y="1286"/>
                  </a:lnTo>
                  <a:lnTo>
                    <a:pt x="479" y="1330"/>
                  </a:lnTo>
                  <a:lnTo>
                    <a:pt x="424" y="1372"/>
                  </a:lnTo>
                  <a:lnTo>
                    <a:pt x="328" y="1375"/>
                  </a:lnTo>
                  <a:lnTo>
                    <a:pt x="212" y="1398"/>
                  </a:lnTo>
                  <a:lnTo>
                    <a:pt x="90" y="1491"/>
                  </a:lnTo>
                  <a:lnTo>
                    <a:pt x="57" y="1622"/>
                  </a:lnTo>
                  <a:lnTo>
                    <a:pt x="33" y="1764"/>
                  </a:lnTo>
                  <a:lnTo>
                    <a:pt x="5" y="2369"/>
                  </a:lnTo>
                  <a:lnTo>
                    <a:pt x="0" y="2853"/>
                  </a:lnTo>
                  <a:lnTo>
                    <a:pt x="472" y="2886"/>
                  </a:lnTo>
                  <a:lnTo>
                    <a:pt x="948" y="2895"/>
                  </a:lnTo>
                  <a:lnTo>
                    <a:pt x="1214" y="2895"/>
                  </a:lnTo>
                  <a:lnTo>
                    <a:pt x="1487" y="2887"/>
                  </a:lnTo>
                  <a:close/>
                </a:path>
              </a:pathLst>
            </a:custGeom>
            <a:solidFill>
              <a:srgbClr val="6E6E6E"/>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0" name="Freeform 25"/>
            <p:cNvSpPr>
              <a:spLocks/>
            </p:cNvSpPr>
            <p:nvPr/>
          </p:nvSpPr>
          <p:spPr bwMode="auto">
            <a:xfrm>
              <a:off x="845" y="1993"/>
              <a:ext cx="774" cy="977"/>
            </a:xfrm>
            <a:custGeom>
              <a:avLst/>
              <a:gdLst>
                <a:gd name="T0" fmla="*/ 0 w 1549"/>
                <a:gd name="T1" fmla="*/ 0 h 2933"/>
                <a:gd name="T2" fmla="*/ 0 w 1549"/>
                <a:gd name="T3" fmla="*/ 0 h 2933"/>
                <a:gd name="T4" fmla="*/ 0 w 1549"/>
                <a:gd name="T5" fmla="*/ 0 h 2933"/>
                <a:gd name="T6" fmla="*/ 0 w 1549"/>
                <a:gd name="T7" fmla="*/ 0 h 2933"/>
                <a:gd name="T8" fmla="*/ 0 w 1549"/>
                <a:gd name="T9" fmla="*/ 0 h 2933"/>
                <a:gd name="T10" fmla="*/ 0 w 1549"/>
                <a:gd name="T11" fmla="*/ 0 h 2933"/>
                <a:gd name="T12" fmla="*/ 0 w 1549"/>
                <a:gd name="T13" fmla="*/ 0 h 2933"/>
                <a:gd name="T14" fmla="*/ 0 w 1549"/>
                <a:gd name="T15" fmla="*/ 0 h 2933"/>
                <a:gd name="T16" fmla="*/ 0 w 1549"/>
                <a:gd name="T17" fmla="*/ 0 h 2933"/>
                <a:gd name="T18" fmla="*/ 0 w 1549"/>
                <a:gd name="T19" fmla="*/ 0 h 2933"/>
                <a:gd name="T20" fmla="*/ 0 w 1549"/>
                <a:gd name="T21" fmla="*/ 0 h 2933"/>
                <a:gd name="T22" fmla="*/ 0 w 1549"/>
                <a:gd name="T23" fmla="*/ 0 h 2933"/>
                <a:gd name="T24" fmla="*/ 0 w 1549"/>
                <a:gd name="T25" fmla="*/ 0 h 2933"/>
                <a:gd name="T26" fmla="*/ 0 w 1549"/>
                <a:gd name="T27" fmla="*/ 0 h 2933"/>
                <a:gd name="T28" fmla="*/ 0 w 1549"/>
                <a:gd name="T29" fmla="*/ 0 h 2933"/>
                <a:gd name="T30" fmla="*/ 0 w 1549"/>
                <a:gd name="T31" fmla="*/ 0 h 2933"/>
                <a:gd name="T32" fmla="*/ 0 w 1549"/>
                <a:gd name="T33" fmla="*/ 0 h 2933"/>
                <a:gd name="T34" fmla="*/ 0 w 1549"/>
                <a:gd name="T35" fmla="*/ 0 h 2933"/>
                <a:gd name="T36" fmla="*/ 0 w 1549"/>
                <a:gd name="T37" fmla="*/ 0 h 2933"/>
                <a:gd name="T38" fmla="*/ 0 w 1549"/>
                <a:gd name="T39" fmla="*/ 0 h 2933"/>
                <a:gd name="T40" fmla="*/ 0 w 1549"/>
                <a:gd name="T41" fmla="*/ 0 h 2933"/>
                <a:gd name="T42" fmla="*/ 0 w 1549"/>
                <a:gd name="T43" fmla="*/ 0 h 2933"/>
                <a:gd name="T44" fmla="*/ 0 w 1549"/>
                <a:gd name="T45" fmla="*/ 0 h 2933"/>
                <a:gd name="T46" fmla="*/ 0 w 1549"/>
                <a:gd name="T47" fmla="*/ 0 h 2933"/>
                <a:gd name="T48" fmla="*/ 0 w 1549"/>
                <a:gd name="T49" fmla="*/ 0 h 2933"/>
                <a:gd name="T50" fmla="*/ 0 w 1549"/>
                <a:gd name="T51" fmla="*/ 0 h 2933"/>
                <a:gd name="T52" fmla="*/ 0 w 1549"/>
                <a:gd name="T53" fmla="*/ 0 h 2933"/>
                <a:gd name="T54" fmla="*/ 0 w 1549"/>
                <a:gd name="T55" fmla="*/ 0 h 2933"/>
                <a:gd name="T56" fmla="*/ 0 w 1549"/>
                <a:gd name="T57" fmla="*/ 0 h 2933"/>
                <a:gd name="T58" fmla="*/ 0 w 1549"/>
                <a:gd name="T59" fmla="*/ 0 h 2933"/>
                <a:gd name="T60" fmla="*/ 0 w 1549"/>
                <a:gd name="T61" fmla="*/ 0 h 2933"/>
                <a:gd name="T62" fmla="*/ 0 w 1549"/>
                <a:gd name="T63" fmla="*/ 0 h 2933"/>
                <a:gd name="T64" fmla="*/ 0 w 1549"/>
                <a:gd name="T65" fmla="*/ 0 h 2933"/>
                <a:gd name="T66" fmla="*/ 0 w 1549"/>
                <a:gd name="T67" fmla="*/ 0 h 2933"/>
                <a:gd name="T68" fmla="*/ 0 w 1549"/>
                <a:gd name="T69" fmla="*/ 0 h 2933"/>
                <a:gd name="T70" fmla="*/ 0 w 1549"/>
                <a:gd name="T71" fmla="*/ 0 h 2933"/>
                <a:gd name="T72" fmla="*/ 0 w 1549"/>
                <a:gd name="T73" fmla="*/ 0 h 2933"/>
                <a:gd name="T74" fmla="*/ 0 w 1549"/>
                <a:gd name="T75" fmla="*/ 0 h 2933"/>
                <a:gd name="T76" fmla="*/ 0 w 1549"/>
                <a:gd name="T77" fmla="*/ 0 h 293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49"/>
                <a:gd name="T118" fmla="*/ 0 h 2933"/>
                <a:gd name="T119" fmla="*/ 1549 w 1549"/>
                <a:gd name="T120" fmla="*/ 2933 h 293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49" h="2933">
                  <a:moveTo>
                    <a:pt x="0" y="2641"/>
                  </a:moveTo>
                  <a:lnTo>
                    <a:pt x="38" y="1868"/>
                  </a:lnTo>
                  <a:lnTo>
                    <a:pt x="101" y="1594"/>
                  </a:lnTo>
                  <a:lnTo>
                    <a:pt x="264" y="1486"/>
                  </a:lnTo>
                  <a:lnTo>
                    <a:pt x="419" y="1464"/>
                  </a:lnTo>
                  <a:lnTo>
                    <a:pt x="552" y="1403"/>
                  </a:lnTo>
                  <a:lnTo>
                    <a:pt x="607" y="1286"/>
                  </a:lnTo>
                  <a:lnTo>
                    <a:pt x="615" y="1109"/>
                  </a:lnTo>
                  <a:lnTo>
                    <a:pt x="560" y="1011"/>
                  </a:lnTo>
                  <a:lnTo>
                    <a:pt x="560" y="954"/>
                  </a:lnTo>
                  <a:lnTo>
                    <a:pt x="513" y="882"/>
                  </a:lnTo>
                  <a:lnTo>
                    <a:pt x="475" y="725"/>
                  </a:lnTo>
                  <a:lnTo>
                    <a:pt x="481" y="701"/>
                  </a:lnTo>
                  <a:lnTo>
                    <a:pt x="443" y="583"/>
                  </a:lnTo>
                  <a:lnTo>
                    <a:pt x="481" y="340"/>
                  </a:lnTo>
                  <a:lnTo>
                    <a:pt x="570" y="226"/>
                  </a:lnTo>
                  <a:lnTo>
                    <a:pt x="667" y="69"/>
                  </a:lnTo>
                  <a:lnTo>
                    <a:pt x="864" y="0"/>
                  </a:lnTo>
                  <a:lnTo>
                    <a:pt x="1011" y="121"/>
                  </a:lnTo>
                  <a:lnTo>
                    <a:pt x="1068" y="216"/>
                  </a:lnTo>
                  <a:lnTo>
                    <a:pt x="1151" y="265"/>
                  </a:lnTo>
                  <a:lnTo>
                    <a:pt x="1151" y="371"/>
                  </a:lnTo>
                  <a:lnTo>
                    <a:pt x="1160" y="430"/>
                  </a:lnTo>
                  <a:lnTo>
                    <a:pt x="1222" y="550"/>
                  </a:lnTo>
                  <a:lnTo>
                    <a:pt x="1173" y="714"/>
                  </a:lnTo>
                  <a:lnTo>
                    <a:pt x="1183" y="836"/>
                  </a:lnTo>
                  <a:lnTo>
                    <a:pt x="1135" y="954"/>
                  </a:lnTo>
                  <a:lnTo>
                    <a:pt x="1096" y="990"/>
                  </a:lnTo>
                  <a:lnTo>
                    <a:pt x="1096" y="1048"/>
                  </a:lnTo>
                  <a:lnTo>
                    <a:pt x="1051" y="1179"/>
                  </a:lnTo>
                  <a:lnTo>
                    <a:pt x="1019" y="1286"/>
                  </a:lnTo>
                  <a:lnTo>
                    <a:pt x="1112" y="1403"/>
                  </a:lnTo>
                  <a:lnTo>
                    <a:pt x="1276" y="1523"/>
                  </a:lnTo>
                  <a:lnTo>
                    <a:pt x="1447" y="1640"/>
                  </a:lnTo>
                  <a:lnTo>
                    <a:pt x="1525" y="1786"/>
                  </a:lnTo>
                  <a:lnTo>
                    <a:pt x="1549" y="1975"/>
                  </a:lnTo>
                  <a:lnTo>
                    <a:pt x="1546" y="2250"/>
                  </a:lnTo>
                  <a:lnTo>
                    <a:pt x="1543" y="2933"/>
                  </a:lnTo>
                  <a:lnTo>
                    <a:pt x="0" y="2641"/>
                  </a:lnTo>
                  <a:close/>
                </a:path>
              </a:pathLst>
            </a:custGeom>
            <a:solidFill>
              <a:srgbClr val="808080"/>
            </a:solidFill>
            <a:ln w="1588">
              <a:solidFill>
                <a:srgbClr val="808080"/>
              </a:solidFill>
              <a:round/>
              <a:headEnd/>
              <a:tailEnd/>
            </a:ln>
          </p:spPr>
          <p:txBody>
            <a:bodyPr/>
            <a:lstStyle/>
            <a:p>
              <a:endParaRPr lang="en-GB"/>
            </a:p>
          </p:txBody>
        </p:sp>
        <p:sp>
          <p:nvSpPr>
            <p:cNvPr id="19481" name="Freeform 26"/>
            <p:cNvSpPr>
              <a:spLocks/>
            </p:cNvSpPr>
            <p:nvPr/>
          </p:nvSpPr>
          <p:spPr bwMode="auto">
            <a:xfrm>
              <a:off x="1270" y="2379"/>
              <a:ext cx="753" cy="791"/>
            </a:xfrm>
            <a:custGeom>
              <a:avLst/>
              <a:gdLst>
                <a:gd name="T0" fmla="*/ 0 w 1507"/>
                <a:gd name="T1" fmla="*/ 0 h 2372"/>
                <a:gd name="T2" fmla="*/ 0 w 1507"/>
                <a:gd name="T3" fmla="*/ 0 h 2372"/>
                <a:gd name="T4" fmla="*/ 0 w 1507"/>
                <a:gd name="T5" fmla="*/ 0 h 2372"/>
                <a:gd name="T6" fmla="*/ 0 w 1507"/>
                <a:gd name="T7" fmla="*/ 0 h 2372"/>
                <a:gd name="T8" fmla="*/ 0 w 1507"/>
                <a:gd name="T9" fmla="*/ 0 h 2372"/>
                <a:gd name="T10" fmla="*/ 0 w 1507"/>
                <a:gd name="T11" fmla="*/ 0 h 2372"/>
                <a:gd name="T12" fmla="*/ 0 w 1507"/>
                <a:gd name="T13" fmla="*/ 0 h 2372"/>
                <a:gd name="T14" fmla="*/ 0 w 1507"/>
                <a:gd name="T15" fmla="*/ 0 h 2372"/>
                <a:gd name="T16" fmla="*/ 0 w 1507"/>
                <a:gd name="T17" fmla="*/ 0 h 2372"/>
                <a:gd name="T18" fmla="*/ 0 w 1507"/>
                <a:gd name="T19" fmla="*/ 0 h 2372"/>
                <a:gd name="T20" fmla="*/ 0 w 1507"/>
                <a:gd name="T21" fmla="*/ 0 h 2372"/>
                <a:gd name="T22" fmla="*/ 0 w 1507"/>
                <a:gd name="T23" fmla="*/ 0 h 2372"/>
                <a:gd name="T24" fmla="*/ 0 w 1507"/>
                <a:gd name="T25" fmla="*/ 0 h 2372"/>
                <a:gd name="T26" fmla="*/ 0 w 1507"/>
                <a:gd name="T27" fmla="*/ 0 h 2372"/>
                <a:gd name="T28" fmla="*/ 0 w 1507"/>
                <a:gd name="T29" fmla="*/ 0 h 2372"/>
                <a:gd name="T30" fmla="*/ 0 w 1507"/>
                <a:gd name="T31" fmla="*/ 0 h 2372"/>
                <a:gd name="T32" fmla="*/ 0 w 1507"/>
                <a:gd name="T33" fmla="*/ 0 h 2372"/>
                <a:gd name="T34" fmla="*/ 0 w 1507"/>
                <a:gd name="T35" fmla="*/ 0 h 2372"/>
                <a:gd name="T36" fmla="*/ 0 w 1507"/>
                <a:gd name="T37" fmla="*/ 0 h 2372"/>
                <a:gd name="T38" fmla="*/ 0 w 1507"/>
                <a:gd name="T39" fmla="*/ 0 h 2372"/>
                <a:gd name="T40" fmla="*/ 0 w 1507"/>
                <a:gd name="T41" fmla="*/ 0 h 2372"/>
                <a:gd name="T42" fmla="*/ 0 w 1507"/>
                <a:gd name="T43" fmla="*/ 0 h 2372"/>
                <a:gd name="T44" fmla="*/ 0 w 1507"/>
                <a:gd name="T45" fmla="*/ 0 h 2372"/>
                <a:gd name="T46" fmla="*/ 0 w 1507"/>
                <a:gd name="T47" fmla="*/ 0 h 2372"/>
                <a:gd name="T48" fmla="*/ 0 w 1507"/>
                <a:gd name="T49" fmla="*/ 0 h 2372"/>
                <a:gd name="T50" fmla="*/ 0 w 1507"/>
                <a:gd name="T51" fmla="*/ 0 h 2372"/>
                <a:gd name="T52" fmla="*/ 0 w 1507"/>
                <a:gd name="T53" fmla="*/ 0 h 2372"/>
                <a:gd name="T54" fmla="*/ 0 w 1507"/>
                <a:gd name="T55" fmla="*/ 0 h 2372"/>
                <a:gd name="T56" fmla="*/ 0 w 1507"/>
                <a:gd name="T57" fmla="*/ 0 h 2372"/>
                <a:gd name="T58" fmla="*/ 0 w 1507"/>
                <a:gd name="T59" fmla="*/ 0 h 2372"/>
                <a:gd name="T60" fmla="*/ 0 w 1507"/>
                <a:gd name="T61" fmla="*/ 0 h 2372"/>
                <a:gd name="T62" fmla="*/ 0 w 1507"/>
                <a:gd name="T63" fmla="*/ 0 h 2372"/>
                <a:gd name="T64" fmla="*/ 0 w 1507"/>
                <a:gd name="T65" fmla="*/ 0 h 2372"/>
                <a:gd name="T66" fmla="*/ 0 w 1507"/>
                <a:gd name="T67" fmla="*/ 0 h 2372"/>
                <a:gd name="T68" fmla="*/ 0 w 1507"/>
                <a:gd name="T69" fmla="*/ 0 h 2372"/>
                <a:gd name="T70" fmla="*/ 0 w 1507"/>
                <a:gd name="T71" fmla="*/ 0 h 2372"/>
                <a:gd name="T72" fmla="*/ 0 w 1507"/>
                <a:gd name="T73" fmla="*/ 0 h 2372"/>
                <a:gd name="T74" fmla="*/ 0 w 1507"/>
                <a:gd name="T75" fmla="*/ 0 h 2372"/>
                <a:gd name="T76" fmla="*/ 0 w 1507"/>
                <a:gd name="T77" fmla="*/ 0 h 237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507"/>
                <a:gd name="T118" fmla="*/ 0 h 2372"/>
                <a:gd name="T119" fmla="*/ 1507 w 1507"/>
                <a:gd name="T120" fmla="*/ 2372 h 237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507" h="2372">
                  <a:moveTo>
                    <a:pt x="0" y="2366"/>
                  </a:moveTo>
                  <a:lnTo>
                    <a:pt x="40" y="1865"/>
                  </a:lnTo>
                  <a:lnTo>
                    <a:pt x="97" y="1629"/>
                  </a:lnTo>
                  <a:lnTo>
                    <a:pt x="260" y="1501"/>
                  </a:lnTo>
                  <a:lnTo>
                    <a:pt x="421" y="1460"/>
                  </a:lnTo>
                  <a:lnTo>
                    <a:pt x="555" y="1401"/>
                  </a:lnTo>
                  <a:lnTo>
                    <a:pt x="609" y="1284"/>
                  </a:lnTo>
                  <a:lnTo>
                    <a:pt x="615" y="1105"/>
                  </a:lnTo>
                  <a:lnTo>
                    <a:pt x="559" y="1046"/>
                  </a:lnTo>
                  <a:lnTo>
                    <a:pt x="513" y="968"/>
                  </a:lnTo>
                  <a:lnTo>
                    <a:pt x="501" y="919"/>
                  </a:lnTo>
                  <a:lnTo>
                    <a:pt x="475" y="724"/>
                  </a:lnTo>
                  <a:lnTo>
                    <a:pt x="479" y="725"/>
                  </a:lnTo>
                  <a:lnTo>
                    <a:pt x="443" y="579"/>
                  </a:lnTo>
                  <a:lnTo>
                    <a:pt x="484" y="340"/>
                  </a:lnTo>
                  <a:lnTo>
                    <a:pt x="569" y="224"/>
                  </a:lnTo>
                  <a:lnTo>
                    <a:pt x="668" y="70"/>
                  </a:lnTo>
                  <a:lnTo>
                    <a:pt x="864" y="0"/>
                  </a:lnTo>
                  <a:lnTo>
                    <a:pt x="1019" y="87"/>
                  </a:lnTo>
                  <a:lnTo>
                    <a:pt x="1093" y="189"/>
                  </a:lnTo>
                  <a:lnTo>
                    <a:pt x="1154" y="259"/>
                  </a:lnTo>
                  <a:lnTo>
                    <a:pt x="1166" y="358"/>
                  </a:lnTo>
                  <a:lnTo>
                    <a:pt x="1211" y="431"/>
                  </a:lnTo>
                  <a:lnTo>
                    <a:pt x="1222" y="548"/>
                  </a:lnTo>
                  <a:lnTo>
                    <a:pt x="1176" y="712"/>
                  </a:lnTo>
                  <a:lnTo>
                    <a:pt x="1184" y="832"/>
                  </a:lnTo>
                  <a:lnTo>
                    <a:pt x="1138" y="951"/>
                  </a:lnTo>
                  <a:lnTo>
                    <a:pt x="1099" y="987"/>
                  </a:lnTo>
                  <a:lnTo>
                    <a:pt x="1099" y="1043"/>
                  </a:lnTo>
                  <a:lnTo>
                    <a:pt x="1009" y="1159"/>
                  </a:lnTo>
                  <a:lnTo>
                    <a:pt x="1032" y="1372"/>
                  </a:lnTo>
                  <a:lnTo>
                    <a:pt x="1128" y="1514"/>
                  </a:lnTo>
                  <a:lnTo>
                    <a:pt x="1278" y="1582"/>
                  </a:lnTo>
                  <a:lnTo>
                    <a:pt x="1444" y="1664"/>
                  </a:lnTo>
                  <a:lnTo>
                    <a:pt x="1493" y="1784"/>
                  </a:lnTo>
                  <a:lnTo>
                    <a:pt x="1502" y="2027"/>
                  </a:lnTo>
                  <a:lnTo>
                    <a:pt x="1507" y="2206"/>
                  </a:lnTo>
                  <a:lnTo>
                    <a:pt x="1502" y="2372"/>
                  </a:lnTo>
                  <a:lnTo>
                    <a:pt x="0" y="2366"/>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2" name="Freeform 27"/>
            <p:cNvSpPr>
              <a:spLocks/>
            </p:cNvSpPr>
            <p:nvPr/>
          </p:nvSpPr>
          <p:spPr bwMode="auto">
            <a:xfrm>
              <a:off x="576" y="2383"/>
              <a:ext cx="826" cy="794"/>
            </a:xfrm>
            <a:custGeom>
              <a:avLst/>
              <a:gdLst>
                <a:gd name="T0" fmla="*/ 0 w 1653"/>
                <a:gd name="T1" fmla="*/ 0 h 2380"/>
                <a:gd name="T2" fmla="*/ 0 w 1653"/>
                <a:gd name="T3" fmla="*/ 0 h 2380"/>
                <a:gd name="T4" fmla="*/ 0 w 1653"/>
                <a:gd name="T5" fmla="*/ 0 h 2380"/>
                <a:gd name="T6" fmla="*/ 0 w 1653"/>
                <a:gd name="T7" fmla="*/ 0 h 2380"/>
                <a:gd name="T8" fmla="*/ 0 w 1653"/>
                <a:gd name="T9" fmla="*/ 0 h 2380"/>
                <a:gd name="T10" fmla="*/ 0 w 1653"/>
                <a:gd name="T11" fmla="*/ 0 h 2380"/>
                <a:gd name="T12" fmla="*/ 0 w 1653"/>
                <a:gd name="T13" fmla="*/ 0 h 2380"/>
                <a:gd name="T14" fmla="*/ 0 w 1653"/>
                <a:gd name="T15" fmla="*/ 0 h 2380"/>
                <a:gd name="T16" fmla="*/ 0 w 1653"/>
                <a:gd name="T17" fmla="*/ 0 h 2380"/>
                <a:gd name="T18" fmla="*/ 0 w 1653"/>
                <a:gd name="T19" fmla="*/ 0 h 2380"/>
                <a:gd name="T20" fmla="*/ 0 w 1653"/>
                <a:gd name="T21" fmla="*/ 0 h 2380"/>
                <a:gd name="T22" fmla="*/ 0 w 1653"/>
                <a:gd name="T23" fmla="*/ 0 h 2380"/>
                <a:gd name="T24" fmla="*/ 0 w 1653"/>
                <a:gd name="T25" fmla="*/ 0 h 2380"/>
                <a:gd name="T26" fmla="*/ 0 w 1653"/>
                <a:gd name="T27" fmla="*/ 0 h 2380"/>
                <a:gd name="T28" fmla="*/ 0 w 1653"/>
                <a:gd name="T29" fmla="*/ 0 h 2380"/>
                <a:gd name="T30" fmla="*/ 0 w 1653"/>
                <a:gd name="T31" fmla="*/ 0 h 2380"/>
                <a:gd name="T32" fmla="*/ 0 w 1653"/>
                <a:gd name="T33" fmla="*/ 0 h 2380"/>
                <a:gd name="T34" fmla="*/ 0 w 1653"/>
                <a:gd name="T35" fmla="*/ 0 h 2380"/>
                <a:gd name="T36" fmla="*/ 0 w 1653"/>
                <a:gd name="T37" fmla="*/ 0 h 2380"/>
                <a:gd name="T38" fmla="*/ 0 w 1653"/>
                <a:gd name="T39" fmla="*/ 0 h 2380"/>
                <a:gd name="T40" fmla="*/ 0 w 1653"/>
                <a:gd name="T41" fmla="*/ 0 h 2380"/>
                <a:gd name="T42" fmla="*/ 0 w 1653"/>
                <a:gd name="T43" fmla="*/ 0 h 2380"/>
                <a:gd name="T44" fmla="*/ 0 w 1653"/>
                <a:gd name="T45" fmla="*/ 0 h 2380"/>
                <a:gd name="T46" fmla="*/ 0 w 1653"/>
                <a:gd name="T47" fmla="*/ 0 h 2380"/>
                <a:gd name="T48" fmla="*/ 0 w 1653"/>
                <a:gd name="T49" fmla="*/ 0 h 2380"/>
                <a:gd name="T50" fmla="*/ 0 w 1653"/>
                <a:gd name="T51" fmla="*/ 0 h 2380"/>
                <a:gd name="T52" fmla="*/ 0 w 1653"/>
                <a:gd name="T53" fmla="*/ 0 h 2380"/>
                <a:gd name="T54" fmla="*/ 0 w 1653"/>
                <a:gd name="T55" fmla="*/ 0 h 2380"/>
                <a:gd name="T56" fmla="*/ 0 w 1653"/>
                <a:gd name="T57" fmla="*/ 0 h 2380"/>
                <a:gd name="T58" fmla="*/ 0 w 1653"/>
                <a:gd name="T59" fmla="*/ 0 h 2380"/>
                <a:gd name="T60" fmla="*/ 0 w 1653"/>
                <a:gd name="T61" fmla="*/ 0 h 2380"/>
                <a:gd name="T62" fmla="*/ 0 w 1653"/>
                <a:gd name="T63" fmla="*/ 0 h 2380"/>
                <a:gd name="T64" fmla="*/ 0 w 1653"/>
                <a:gd name="T65" fmla="*/ 0 h 2380"/>
                <a:gd name="T66" fmla="*/ 0 w 1653"/>
                <a:gd name="T67" fmla="*/ 0 h 2380"/>
                <a:gd name="T68" fmla="*/ 0 w 1653"/>
                <a:gd name="T69" fmla="*/ 0 h 2380"/>
                <a:gd name="T70" fmla="*/ 0 w 1653"/>
                <a:gd name="T71" fmla="*/ 0 h 2380"/>
                <a:gd name="T72" fmla="*/ 0 w 1653"/>
                <a:gd name="T73" fmla="*/ 0 h 2380"/>
                <a:gd name="T74" fmla="*/ 0 w 1653"/>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3"/>
                <a:gd name="T115" fmla="*/ 0 h 2380"/>
                <a:gd name="T116" fmla="*/ 1653 w 1653"/>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3" h="2380">
                  <a:moveTo>
                    <a:pt x="0" y="2380"/>
                  </a:moveTo>
                  <a:lnTo>
                    <a:pt x="34" y="1839"/>
                  </a:lnTo>
                  <a:lnTo>
                    <a:pt x="82" y="1712"/>
                  </a:lnTo>
                  <a:lnTo>
                    <a:pt x="153" y="1528"/>
                  </a:lnTo>
                  <a:lnTo>
                    <a:pt x="237" y="1508"/>
                  </a:lnTo>
                  <a:lnTo>
                    <a:pt x="400" y="1473"/>
                  </a:lnTo>
                  <a:lnTo>
                    <a:pt x="478" y="1427"/>
                  </a:lnTo>
                  <a:lnTo>
                    <a:pt x="548" y="1365"/>
                  </a:lnTo>
                  <a:lnTo>
                    <a:pt x="573" y="1208"/>
                  </a:lnTo>
                  <a:lnTo>
                    <a:pt x="495" y="997"/>
                  </a:lnTo>
                  <a:lnTo>
                    <a:pt x="440" y="975"/>
                  </a:lnTo>
                  <a:lnTo>
                    <a:pt x="393" y="747"/>
                  </a:lnTo>
                  <a:lnTo>
                    <a:pt x="425" y="686"/>
                  </a:lnTo>
                  <a:lnTo>
                    <a:pt x="409" y="464"/>
                  </a:lnTo>
                  <a:lnTo>
                    <a:pt x="418" y="246"/>
                  </a:lnTo>
                  <a:lnTo>
                    <a:pt x="472" y="163"/>
                  </a:lnTo>
                  <a:lnTo>
                    <a:pt x="588" y="19"/>
                  </a:lnTo>
                  <a:lnTo>
                    <a:pt x="681" y="0"/>
                  </a:lnTo>
                  <a:lnTo>
                    <a:pt x="806" y="0"/>
                  </a:lnTo>
                  <a:lnTo>
                    <a:pt x="899" y="57"/>
                  </a:lnTo>
                  <a:lnTo>
                    <a:pt x="977" y="163"/>
                  </a:lnTo>
                  <a:lnTo>
                    <a:pt x="1032" y="345"/>
                  </a:lnTo>
                  <a:lnTo>
                    <a:pt x="1046" y="496"/>
                  </a:lnTo>
                  <a:lnTo>
                    <a:pt x="1047" y="631"/>
                  </a:lnTo>
                  <a:lnTo>
                    <a:pt x="1093" y="653"/>
                  </a:lnTo>
                  <a:lnTo>
                    <a:pt x="1079" y="865"/>
                  </a:lnTo>
                  <a:lnTo>
                    <a:pt x="1012" y="903"/>
                  </a:lnTo>
                  <a:lnTo>
                    <a:pt x="993" y="1030"/>
                  </a:lnTo>
                  <a:lnTo>
                    <a:pt x="968" y="1179"/>
                  </a:lnTo>
                  <a:lnTo>
                    <a:pt x="984" y="1296"/>
                  </a:lnTo>
                  <a:lnTo>
                    <a:pt x="1070" y="1368"/>
                  </a:lnTo>
                  <a:lnTo>
                    <a:pt x="1186" y="1413"/>
                  </a:lnTo>
                  <a:lnTo>
                    <a:pt x="1351" y="1447"/>
                  </a:lnTo>
                  <a:lnTo>
                    <a:pt x="1468" y="1462"/>
                  </a:lnTo>
                  <a:lnTo>
                    <a:pt x="1531" y="1579"/>
                  </a:lnTo>
                  <a:lnTo>
                    <a:pt x="1578" y="1687"/>
                  </a:lnTo>
                  <a:lnTo>
                    <a:pt x="1653" y="2353"/>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3" name="Freeform 28"/>
            <p:cNvSpPr>
              <a:spLocks/>
            </p:cNvSpPr>
            <p:nvPr/>
          </p:nvSpPr>
          <p:spPr bwMode="auto">
            <a:xfrm>
              <a:off x="4013" y="2188"/>
              <a:ext cx="781" cy="992"/>
            </a:xfrm>
            <a:custGeom>
              <a:avLst/>
              <a:gdLst>
                <a:gd name="T0" fmla="*/ 1 w 1562"/>
                <a:gd name="T1" fmla="*/ 0 h 2975"/>
                <a:gd name="T2" fmla="*/ 0 w 1562"/>
                <a:gd name="T3" fmla="*/ 0 h 2975"/>
                <a:gd name="T4" fmla="*/ 1 w 1562"/>
                <a:gd name="T5" fmla="*/ 0 h 2975"/>
                <a:gd name="T6" fmla="*/ 1 w 1562"/>
                <a:gd name="T7" fmla="*/ 0 h 2975"/>
                <a:gd name="T8" fmla="*/ 1 w 1562"/>
                <a:gd name="T9" fmla="*/ 0 h 2975"/>
                <a:gd name="T10" fmla="*/ 1 w 1562"/>
                <a:gd name="T11" fmla="*/ 0 h 2975"/>
                <a:gd name="T12" fmla="*/ 1 w 1562"/>
                <a:gd name="T13" fmla="*/ 0 h 2975"/>
                <a:gd name="T14" fmla="*/ 1 w 1562"/>
                <a:gd name="T15" fmla="*/ 0 h 2975"/>
                <a:gd name="T16" fmla="*/ 1 w 1562"/>
                <a:gd name="T17" fmla="*/ 0 h 2975"/>
                <a:gd name="T18" fmla="*/ 1 w 1562"/>
                <a:gd name="T19" fmla="*/ 0 h 2975"/>
                <a:gd name="T20" fmla="*/ 1 w 1562"/>
                <a:gd name="T21" fmla="*/ 0 h 2975"/>
                <a:gd name="T22" fmla="*/ 1 w 1562"/>
                <a:gd name="T23" fmla="*/ 0 h 2975"/>
                <a:gd name="T24" fmla="*/ 1 w 1562"/>
                <a:gd name="T25" fmla="*/ 0 h 2975"/>
                <a:gd name="T26" fmla="*/ 1 w 1562"/>
                <a:gd name="T27" fmla="*/ 0 h 2975"/>
                <a:gd name="T28" fmla="*/ 1 w 1562"/>
                <a:gd name="T29" fmla="*/ 0 h 2975"/>
                <a:gd name="T30" fmla="*/ 1 w 1562"/>
                <a:gd name="T31" fmla="*/ 0 h 2975"/>
                <a:gd name="T32" fmla="*/ 1 w 1562"/>
                <a:gd name="T33" fmla="*/ 0 h 2975"/>
                <a:gd name="T34" fmla="*/ 1 w 1562"/>
                <a:gd name="T35" fmla="*/ 0 h 2975"/>
                <a:gd name="T36" fmla="*/ 1 w 1562"/>
                <a:gd name="T37" fmla="*/ 0 h 2975"/>
                <a:gd name="T38" fmla="*/ 1 w 1562"/>
                <a:gd name="T39" fmla="*/ 0 h 2975"/>
                <a:gd name="T40" fmla="*/ 1 w 1562"/>
                <a:gd name="T41" fmla="*/ 0 h 2975"/>
                <a:gd name="T42" fmla="*/ 1 w 1562"/>
                <a:gd name="T43" fmla="*/ 0 h 2975"/>
                <a:gd name="T44" fmla="*/ 1 w 1562"/>
                <a:gd name="T45" fmla="*/ 0 h 2975"/>
                <a:gd name="T46" fmla="*/ 1 w 1562"/>
                <a:gd name="T47" fmla="*/ 0 h 2975"/>
                <a:gd name="T48" fmla="*/ 1 w 1562"/>
                <a:gd name="T49" fmla="*/ 0 h 2975"/>
                <a:gd name="T50" fmla="*/ 1 w 1562"/>
                <a:gd name="T51" fmla="*/ 0 h 2975"/>
                <a:gd name="T52" fmla="*/ 1 w 1562"/>
                <a:gd name="T53" fmla="*/ 0 h 2975"/>
                <a:gd name="T54" fmla="*/ 1 w 1562"/>
                <a:gd name="T55" fmla="*/ 0 h 2975"/>
                <a:gd name="T56" fmla="*/ 1 w 1562"/>
                <a:gd name="T57" fmla="*/ 0 h 2975"/>
                <a:gd name="T58" fmla="*/ 1 w 1562"/>
                <a:gd name="T59" fmla="*/ 0 h 2975"/>
                <a:gd name="T60" fmla="*/ 1 w 1562"/>
                <a:gd name="T61" fmla="*/ 0 h 2975"/>
                <a:gd name="T62" fmla="*/ 1 w 1562"/>
                <a:gd name="T63" fmla="*/ 0 h 2975"/>
                <a:gd name="T64" fmla="*/ 1 w 1562"/>
                <a:gd name="T65" fmla="*/ 0 h 2975"/>
                <a:gd name="T66" fmla="*/ 1 w 1562"/>
                <a:gd name="T67" fmla="*/ 0 h 2975"/>
                <a:gd name="T68" fmla="*/ 1 w 1562"/>
                <a:gd name="T69" fmla="*/ 0 h 2975"/>
                <a:gd name="T70" fmla="*/ 1 w 1562"/>
                <a:gd name="T71" fmla="*/ 0 h 2975"/>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1562"/>
                <a:gd name="T109" fmla="*/ 0 h 2975"/>
                <a:gd name="T110" fmla="*/ 1562 w 1562"/>
                <a:gd name="T111" fmla="*/ 2975 h 2975"/>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1562" h="2975">
                  <a:moveTo>
                    <a:pt x="30" y="2946"/>
                  </a:moveTo>
                  <a:lnTo>
                    <a:pt x="17" y="2910"/>
                  </a:lnTo>
                  <a:lnTo>
                    <a:pt x="7" y="2816"/>
                  </a:lnTo>
                  <a:lnTo>
                    <a:pt x="0" y="2527"/>
                  </a:lnTo>
                  <a:lnTo>
                    <a:pt x="13" y="2049"/>
                  </a:lnTo>
                  <a:lnTo>
                    <a:pt x="30" y="1934"/>
                  </a:lnTo>
                  <a:lnTo>
                    <a:pt x="56" y="1827"/>
                  </a:lnTo>
                  <a:lnTo>
                    <a:pt x="129" y="1758"/>
                  </a:lnTo>
                  <a:lnTo>
                    <a:pt x="258" y="1658"/>
                  </a:lnTo>
                  <a:lnTo>
                    <a:pt x="464" y="1489"/>
                  </a:lnTo>
                  <a:lnTo>
                    <a:pt x="441" y="1454"/>
                  </a:lnTo>
                  <a:lnTo>
                    <a:pt x="367" y="1394"/>
                  </a:lnTo>
                  <a:lnTo>
                    <a:pt x="290" y="1329"/>
                  </a:lnTo>
                  <a:lnTo>
                    <a:pt x="253" y="1280"/>
                  </a:lnTo>
                  <a:lnTo>
                    <a:pt x="259" y="1262"/>
                  </a:lnTo>
                  <a:lnTo>
                    <a:pt x="274" y="1258"/>
                  </a:lnTo>
                  <a:lnTo>
                    <a:pt x="288" y="1255"/>
                  </a:lnTo>
                  <a:lnTo>
                    <a:pt x="294" y="1238"/>
                  </a:lnTo>
                  <a:lnTo>
                    <a:pt x="293" y="1217"/>
                  </a:lnTo>
                  <a:lnTo>
                    <a:pt x="290" y="1204"/>
                  </a:lnTo>
                  <a:lnTo>
                    <a:pt x="279" y="1196"/>
                  </a:lnTo>
                  <a:lnTo>
                    <a:pt x="273" y="1190"/>
                  </a:lnTo>
                  <a:lnTo>
                    <a:pt x="272" y="1178"/>
                  </a:lnTo>
                  <a:lnTo>
                    <a:pt x="273" y="1155"/>
                  </a:lnTo>
                  <a:lnTo>
                    <a:pt x="302" y="970"/>
                  </a:lnTo>
                  <a:lnTo>
                    <a:pt x="317" y="866"/>
                  </a:lnTo>
                  <a:lnTo>
                    <a:pt x="321" y="823"/>
                  </a:lnTo>
                  <a:lnTo>
                    <a:pt x="323" y="788"/>
                  </a:lnTo>
                  <a:lnTo>
                    <a:pt x="302" y="650"/>
                  </a:lnTo>
                  <a:lnTo>
                    <a:pt x="290" y="576"/>
                  </a:lnTo>
                  <a:lnTo>
                    <a:pt x="286" y="544"/>
                  </a:lnTo>
                  <a:lnTo>
                    <a:pt x="285" y="514"/>
                  </a:lnTo>
                  <a:lnTo>
                    <a:pt x="315" y="351"/>
                  </a:lnTo>
                  <a:lnTo>
                    <a:pt x="365" y="198"/>
                  </a:lnTo>
                  <a:lnTo>
                    <a:pt x="448" y="79"/>
                  </a:lnTo>
                  <a:lnTo>
                    <a:pt x="500" y="27"/>
                  </a:lnTo>
                  <a:lnTo>
                    <a:pt x="548" y="0"/>
                  </a:lnTo>
                  <a:lnTo>
                    <a:pt x="577" y="13"/>
                  </a:lnTo>
                  <a:lnTo>
                    <a:pt x="607" y="37"/>
                  </a:lnTo>
                  <a:lnTo>
                    <a:pt x="688" y="82"/>
                  </a:lnTo>
                  <a:lnTo>
                    <a:pt x="718" y="71"/>
                  </a:lnTo>
                  <a:lnTo>
                    <a:pt x="746" y="61"/>
                  </a:lnTo>
                  <a:lnTo>
                    <a:pt x="791" y="92"/>
                  </a:lnTo>
                  <a:lnTo>
                    <a:pt x="843" y="154"/>
                  </a:lnTo>
                  <a:lnTo>
                    <a:pt x="923" y="292"/>
                  </a:lnTo>
                  <a:lnTo>
                    <a:pt x="969" y="448"/>
                  </a:lnTo>
                  <a:lnTo>
                    <a:pt x="1004" y="615"/>
                  </a:lnTo>
                  <a:lnTo>
                    <a:pt x="1047" y="950"/>
                  </a:lnTo>
                  <a:lnTo>
                    <a:pt x="1055" y="1215"/>
                  </a:lnTo>
                  <a:lnTo>
                    <a:pt x="1059" y="1307"/>
                  </a:lnTo>
                  <a:lnTo>
                    <a:pt x="1061" y="1358"/>
                  </a:lnTo>
                  <a:lnTo>
                    <a:pt x="1061" y="1381"/>
                  </a:lnTo>
                  <a:lnTo>
                    <a:pt x="1060" y="1404"/>
                  </a:lnTo>
                  <a:lnTo>
                    <a:pt x="1053" y="1434"/>
                  </a:lnTo>
                  <a:lnTo>
                    <a:pt x="1047" y="1472"/>
                  </a:lnTo>
                  <a:lnTo>
                    <a:pt x="1091" y="1537"/>
                  </a:lnTo>
                  <a:lnTo>
                    <a:pt x="1149" y="1586"/>
                  </a:lnTo>
                  <a:lnTo>
                    <a:pt x="1295" y="1707"/>
                  </a:lnTo>
                  <a:lnTo>
                    <a:pt x="1549" y="2224"/>
                  </a:lnTo>
                  <a:lnTo>
                    <a:pt x="1556" y="2331"/>
                  </a:lnTo>
                  <a:lnTo>
                    <a:pt x="1550" y="2347"/>
                  </a:lnTo>
                  <a:lnTo>
                    <a:pt x="1549" y="2379"/>
                  </a:lnTo>
                  <a:lnTo>
                    <a:pt x="1549" y="2405"/>
                  </a:lnTo>
                  <a:lnTo>
                    <a:pt x="1549" y="2441"/>
                  </a:lnTo>
                  <a:lnTo>
                    <a:pt x="1559" y="2761"/>
                  </a:lnTo>
                  <a:lnTo>
                    <a:pt x="1562" y="2901"/>
                  </a:lnTo>
                  <a:lnTo>
                    <a:pt x="1562" y="2926"/>
                  </a:lnTo>
                  <a:lnTo>
                    <a:pt x="1561" y="2945"/>
                  </a:lnTo>
                  <a:lnTo>
                    <a:pt x="1555" y="2962"/>
                  </a:lnTo>
                  <a:lnTo>
                    <a:pt x="756" y="2975"/>
                  </a:lnTo>
                  <a:lnTo>
                    <a:pt x="362" y="2971"/>
                  </a:lnTo>
                  <a:lnTo>
                    <a:pt x="30" y="2946"/>
                  </a:lnTo>
                  <a:close/>
                </a:path>
              </a:pathLst>
            </a:custGeom>
            <a:solidFill>
              <a:srgbClr val="C0C0C0"/>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4" name="Freeform 29"/>
            <p:cNvSpPr>
              <a:spLocks/>
            </p:cNvSpPr>
            <p:nvPr/>
          </p:nvSpPr>
          <p:spPr bwMode="auto">
            <a:xfrm>
              <a:off x="4455" y="2384"/>
              <a:ext cx="826" cy="793"/>
            </a:xfrm>
            <a:custGeom>
              <a:avLst/>
              <a:gdLst>
                <a:gd name="T0" fmla="*/ 0 w 1654"/>
                <a:gd name="T1" fmla="*/ 0 h 2380"/>
                <a:gd name="T2" fmla="*/ 0 w 1654"/>
                <a:gd name="T3" fmla="*/ 0 h 2380"/>
                <a:gd name="T4" fmla="*/ 0 w 1654"/>
                <a:gd name="T5" fmla="*/ 0 h 2380"/>
                <a:gd name="T6" fmla="*/ 0 w 1654"/>
                <a:gd name="T7" fmla="*/ 0 h 2380"/>
                <a:gd name="T8" fmla="*/ 0 w 1654"/>
                <a:gd name="T9" fmla="*/ 0 h 2380"/>
                <a:gd name="T10" fmla="*/ 0 w 1654"/>
                <a:gd name="T11" fmla="*/ 0 h 2380"/>
                <a:gd name="T12" fmla="*/ 0 w 1654"/>
                <a:gd name="T13" fmla="*/ 0 h 2380"/>
                <a:gd name="T14" fmla="*/ 0 w 1654"/>
                <a:gd name="T15" fmla="*/ 0 h 2380"/>
                <a:gd name="T16" fmla="*/ 0 w 1654"/>
                <a:gd name="T17" fmla="*/ 0 h 2380"/>
                <a:gd name="T18" fmla="*/ 0 w 1654"/>
                <a:gd name="T19" fmla="*/ 0 h 2380"/>
                <a:gd name="T20" fmla="*/ 0 w 1654"/>
                <a:gd name="T21" fmla="*/ 0 h 2380"/>
                <a:gd name="T22" fmla="*/ 0 w 1654"/>
                <a:gd name="T23" fmla="*/ 0 h 2380"/>
                <a:gd name="T24" fmla="*/ 0 w 1654"/>
                <a:gd name="T25" fmla="*/ 0 h 2380"/>
                <a:gd name="T26" fmla="*/ 0 w 1654"/>
                <a:gd name="T27" fmla="*/ 0 h 2380"/>
                <a:gd name="T28" fmla="*/ 0 w 1654"/>
                <a:gd name="T29" fmla="*/ 0 h 2380"/>
                <a:gd name="T30" fmla="*/ 0 w 1654"/>
                <a:gd name="T31" fmla="*/ 0 h 2380"/>
                <a:gd name="T32" fmla="*/ 0 w 1654"/>
                <a:gd name="T33" fmla="*/ 0 h 2380"/>
                <a:gd name="T34" fmla="*/ 0 w 1654"/>
                <a:gd name="T35" fmla="*/ 0 h 2380"/>
                <a:gd name="T36" fmla="*/ 0 w 1654"/>
                <a:gd name="T37" fmla="*/ 0 h 2380"/>
                <a:gd name="T38" fmla="*/ 0 w 1654"/>
                <a:gd name="T39" fmla="*/ 0 h 2380"/>
                <a:gd name="T40" fmla="*/ 0 w 1654"/>
                <a:gd name="T41" fmla="*/ 0 h 2380"/>
                <a:gd name="T42" fmla="*/ 0 w 1654"/>
                <a:gd name="T43" fmla="*/ 0 h 2380"/>
                <a:gd name="T44" fmla="*/ 0 w 1654"/>
                <a:gd name="T45" fmla="*/ 0 h 2380"/>
                <a:gd name="T46" fmla="*/ 0 w 1654"/>
                <a:gd name="T47" fmla="*/ 0 h 2380"/>
                <a:gd name="T48" fmla="*/ 0 w 1654"/>
                <a:gd name="T49" fmla="*/ 0 h 2380"/>
                <a:gd name="T50" fmla="*/ 0 w 1654"/>
                <a:gd name="T51" fmla="*/ 0 h 2380"/>
                <a:gd name="T52" fmla="*/ 0 w 1654"/>
                <a:gd name="T53" fmla="*/ 0 h 2380"/>
                <a:gd name="T54" fmla="*/ 0 w 1654"/>
                <a:gd name="T55" fmla="*/ 0 h 2380"/>
                <a:gd name="T56" fmla="*/ 0 w 1654"/>
                <a:gd name="T57" fmla="*/ 0 h 2380"/>
                <a:gd name="T58" fmla="*/ 0 w 1654"/>
                <a:gd name="T59" fmla="*/ 0 h 2380"/>
                <a:gd name="T60" fmla="*/ 0 w 1654"/>
                <a:gd name="T61" fmla="*/ 0 h 2380"/>
                <a:gd name="T62" fmla="*/ 0 w 1654"/>
                <a:gd name="T63" fmla="*/ 0 h 2380"/>
                <a:gd name="T64" fmla="*/ 0 w 1654"/>
                <a:gd name="T65" fmla="*/ 0 h 2380"/>
                <a:gd name="T66" fmla="*/ 0 w 1654"/>
                <a:gd name="T67" fmla="*/ 0 h 2380"/>
                <a:gd name="T68" fmla="*/ 0 w 1654"/>
                <a:gd name="T69" fmla="*/ 0 h 2380"/>
                <a:gd name="T70" fmla="*/ 0 w 1654"/>
                <a:gd name="T71" fmla="*/ 0 h 2380"/>
                <a:gd name="T72" fmla="*/ 0 w 1654"/>
                <a:gd name="T73" fmla="*/ 0 h 2380"/>
                <a:gd name="T74" fmla="*/ 0 w 1654"/>
                <a:gd name="T75" fmla="*/ 0 h 2380"/>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654"/>
                <a:gd name="T115" fmla="*/ 0 h 2380"/>
                <a:gd name="T116" fmla="*/ 1654 w 1654"/>
                <a:gd name="T117" fmla="*/ 2380 h 2380"/>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654" h="2380">
                  <a:moveTo>
                    <a:pt x="0" y="2380"/>
                  </a:moveTo>
                  <a:lnTo>
                    <a:pt x="34" y="1838"/>
                  </a:lnTo>
                  <a:lnTo>
                    <a:pt x="82" y="1711"/>
                  </a:lnTo>
                  <a:lnTo>
                    <a:pt x="154" y="1528"/>
                  </a:lnTo>
                  <a:lnTo>
                    <a:pt x="238" y="1508"/>
                  </a:lnTo>
                  <a:lnTo>
                    <a:pt x="400" y="1473"/>
                  </a:lnTo>
                  <a:lnTo>
                    <a:pt x="478" y="1427"/>
                  </a:lnTo>
                  <a:lnTo>
                    <a:pt x="548" y="1365"/>
                  </a:lnTo>
                  <a:lnTo>
                    <a:pt x="573" y="1207"/>
                  </a:lnTo>
                  <a:lnTo>
                    <a:pt x="495" y="996"/>
                  </a:lnTo>
                  <a:lnTo>
                    <a:pt x="440" y="975"/>
                  </a:lnTo>
                  <a:lnTo>
                    <a:pt x="393" y="746"/>
                  </a:lnTo>
                  <a:lnTo>
                    <a:pt x="426" y="686"/>
                  </a:lnTo>
                  <a:lnTo>
                    <a:pt x="409" y="463"/>
                  </a:lnTo>
                  <a:lnTo>
                    <a:pt x="419" y="245"/>
                  </a:lnTo>
                  <a:lnTo>
                    <a:pt x="473" y="163"/>
                  </a:lnTo>
                  <a:lnTo>
                    <a:pt x="588" y="18"/>
                  </a:lnTo>
                  <a:lnTo>
                    <a:pt x="681" y="0"/>
                  </a:lnTo>
                  <a:lnTo>
                    <a:pt x="806" y="0"/>
                  </a:lnTo>
                  <a:lnTo>
                    <a:pt x="899" y="56"/>
                  </a:lnTo>
                  <a:lnTo>
                    <a:pt x="978" y="163"/>
                  </a:lnTo>
                  <a:lnTo>
                    <a:pt x="1032" y="345"/>
                  </a:lnTo>
                  <a:lnTo>
                    <a:pt x="1046" y="495"/>
                  </a:lnTo>
                  <a:lnTo>
                    <a:pt x="1047" y="631"/>
                  </a:lnTo>
                  <a:lnTo>
                    <a:pt x="1093" y="653"/>
                  </a:lnTo>
                  <a:lnTo>
                    <a:pt x="1079" y="865"/>
                  </a:lnTo>
                  <a:lnTo>
                    <a:pt x="1013" y="902"/>
                  </a:lnTo>
                  <a:lnTo>
                    <a:pt x="993" y="1029"/>
                  </a:lnTo>
                  <a:lnTo>
                    <a:pt x="969" y="1178"/>
                  </a:lnTo>
                  <a:lnTo>
                    <a:pt x="984" y="1295"/>
                  </a:lnTo>
                  <a:lnTo>
                    <a:pt x="1071" y="1367"/>
                  </a:lnTo>
                  <a:lnTo>
                    <a:pt x="1186" y="1412"/>
                  </a:lnTo>
                  <a:lnTo>
                    <a:pt x="1351" y="1447"/>
                  </a:lnTo>
                  <a:lnTo>
                    <a:pt x="1469" y="1461"/>
                  </a:lnTo>
                  <a:lnTo>
                    <a:pt x="1531" y="1578"/>
                  </a:lnTo>
                  <a:lnTo>
                    <a:pt x="1578" y="1687"/>
                  </a:lnTo>
                  <a:lnTo>
                    <a:pt x="1654" y="2352"/>
                  </a:lnTo>
                  <a:lnTo>
                    <a:pt x="0" y="2380"/>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5" name="Freeform 30"/>
            <p:cNvSpPr>
              <a:spLocks/>
            </p:cNvSpPr>
            <p:nvPr/>
          </p:nvSpPr>
          <p:spPr bwMode="auto">
            <a:xfrm>
              <a:off x="3609" y="2463"/>
              <a:ext cx="849" cy="708"/>
            </a:xfrm>
            <a:custGeom>
              <a:avLst/>
              <a:gdLst>
                <a:gd name="T0" fmla="*/ 0 w 1697"/>
                <a:gd name="T1" fmla="*/ 0 h 2123"/>
                <a:gd name="T2" fmla="*/ 1 w 1697"/>
                <a:gd name="T3" fmla="*/ 0 h 2123"/>
                <a:gd name="T4" fmla="*/ 1 w 1697"/>
                <a:gd name="T5" fmla="*/ 0 h 2123"/>
                <a:gd name="T6" fmla="*/ 1 w 1697"/>
                <a:gd name="T7" fmla="*/ 0 h 2123"/>
                <a:gd name="T8" fmla="*/ 1 w 1697"/>
                <a:gd name="T9" fmla="*/ 0 h 2123"/>
                <a:gd name="T10" fmla="*/ 1 w 1697"/>
                <a:gd name="T11" fmla="*/ 0 h 2123"/>
                <a:gd name="T12" fmla="*/ 1 w 1697"/>
                <a:gd name="T13" fmla="*/ 0 h 2123"/>
                <a:gd name="T14" fmla="*/ 1 w 1697"/>
                <a:gd name="T15" fmla="*/ 0 h 2123"/>
                <a:gd name="T16" fmla="*/ 1 w 1697"/>
                <a:gd name="T17" fmla="*/ 0 h 2123"/>
                <a:gd name="T18" fmla="*/ 1 w 1697"/>
                <a:gd name="T19" fmla="*/ 0 h 2123"/>
                <a:gd name="T20" fmla="*/ 1 w 1697"/>
                <a:gd name="T21" fmla="*/ 0 h 2123"/>
                <a:gd name="T22" fmla="*/ 1 w 1697"/>
                <a:gd name="T23" fmla="*/ 0 h 2123"/>
                <a:gd name="T24" fmla="*/ 1 w 1697"/>
                <a:gd name="T25" fmla="*/ 0 h 2123"/>
                <a:gd name="T26" fmla="*/ 1 w 1697"/>
                <a:gd name="T27" fmla="*/ 0 h 2123"/>
                <a:gd name="T28" fmla="*/ 1 w 1697"/>
                <a:gd name="T29" fmla="*/ 0 h 2123"/>
                <a:gd name="T30" fmla="*/ 1 w 1697"/>
                <a:gd name="T31" fmla="*/ 0 h 2123"/>
                <a:gd name="T32" fmla="*/ 1 w 1697"/>
                <a:gd name="T33" fmla="*/ 0 h 2123"/>
                <a:gd name="T34" fmla="*/ 1 w 1697"/>
                <a:gd name="T35" fmla="*/ 0 h 2123"/>
                <a:gd name="T36" fmla="*/ 1 w 1697"/>
                <a:gd name="T37" fmla="*/ 0 h 2123"/>
                <a:gd name="T38" fmla="*/ 1 w 1697"/>
                <a:gd name="T39" fmla="*/ 0 h 2123"/>
                <a:gd name="T40" fmla="*/ 1 w 1697"/>
                <a:gd name="T41" fmla="*/ 0 h 2123"/>
                <a:gd name="T42" fmla="*/ 1 w 1697"/>
                <a:gd name="T43" fmla="*/ 0 h 2123"/>
                <a:gd name="T44" fmla="*/ 1 w 1697"/>
                <a:gd name="T45" fmla="*/ 0 h 2123"/>
                <a:gd name="T46" fmla="*/ 1 w 1697"/>
                <a:gd name="T47" fmla="*/ 0 h 2123"/>
                <a:gd name="T48" fmla="*/ 1 w 1697"/>
                <a:gd name="T49" fmla="*/ 0 h 2123"/>
                <a:gd name="T50" fmla="*/ 1 w 1697"/>
                <a:gd name="T51" fmla="*/ 0 h 2123"/>
                <a:gd name="T52" fmla="*/ 1 w 1697"/>
                <a:gd name="T53" fmla="*/ 0 h 2123"/>
                <a:gd name="T54" fmla="*/ 1 w 1697"/>
                <a:gd name="T55" fmla="*/ 0 h 2123"/>
                <a:gd name="T56" fmla="*/ 1 w 1697"/>
                <a:gd name="T57" fmla="*/ 0 h 2123"/>
                <a:gd name="T58" fmla="*/ 1 w 1697"/>
                <a:gd name="T59" fmla="*/ 0 h 2123"/>
                <a:gd name="T60" fmla="*/ 1 w 1697"/>
                <a:gd name="T61" fmla="*/ 0 h 2123"/>
                <a:gd name="T62" fmla="*/ 1 w 1697"/>
                <a:gd name="T63" fmla="*/ 0 h 2123"/>
                <a:gd name="T64" fmla="*/ 1 w 1697"/>
                <a:gd name="T65" fmla="*/ 0 h 2123"/>
                <a:gd name="T66" fmla="*/ 1 w 1697"/>
                <a:gd name="T67" fmla="*/ 0 h 2123"/>
                <a:gd name="T68" fmla="*/ 1 w 1697"/>
                <a:gd name="T69" fmla="*/ 0 h 2123"/>
                <a:gd name="T70" fmla="*/ 1 w 1697"/>
                <a:gd name="T71" fmla="*/ 0 h 2123"/>
                <a:gd name="T72" fmla="*/ 1 w 1697"/>
                <a:gd name="T73" fmla="*/ 0 h 2123"/>
                <a:gd name="T74" fmla="*/ 1 w 1697"/>
                <a:gd name="T75" fmla="*/ 0 h 2123"/>
                <a:gd name="T76" fmla="*/ 0 w 1697"/>
                <a:gd name="T77" fmla="*/ 0 h 2123"/>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1697"/>
                <a:gd name="T118" fmla="*/ 0 h 2123"/>
                <a:gd name="T119" fmla="*/ 1697 w 1697"/>
                <a:gd name="T120" fmla="*/ 2123 h 2123"/>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1697" h="2123">
                  <a:moveTo>
                    <a:pt x="0" y="2119"/>
                  </a:moveTo>
                  <a:lnTo>
                    <a:pt x="45" y="1670"/>
                  </a:lnTo>
                  <a:lnTo>
                    <a:pt x="108" y="1459"/>
                  </a:lnTo>
                  <a:lnTo>
                    <a:pt x="292" y="1343"/>
                  </a:lnTo>
                  <a:lnTo>
                    <a:pt x="473" y="1307"/>
                  </a:lnTo>
                  <a:lnTo>
                    <a:pt x="624" y="1255"/>
                  </a:lnTo>
                  <a:lnTo>
                    <a:pt x="685" y="1150"/>
                  </a:lnTo>
                  <a:lnTo>
                    <a:pt x="692" y="989"/>
                  </a:lnTo>
                  <a:lnTo>
                    <a:pt x="628" y="936"/>
                  </a:lnTo>
                  <a:lnTo>
                    <a:pt x="577" y="867"/>
                  </a:lnTo>
                  <a:lnTo>
                    <a:pt x="564" y="823"/>
                  </a:lnTo>
                  <a:lnTo>
                    <a:pt x="534" y="649"/>
                  </a:lnTo>
                  <a:lnTo>
                    <a:pt x="538" y="650"/>
                  </a:lnTo>
                  <a:lnTo>
                    <a:pt x="498" y="519"/>
                  </a:lnTo>
                  <a:lnTo>
                    <a:pt x="544" y="305"/>
                  </a:lnTo>
                  <a:lnTo>
                    <a:pt x="640" y="201"/>
                  </a:lnTo>
                  <a:lnTo>
                    <a:pt x="752" y="62"/>
                  </a:lnTo>
                  <a:lnTo>
                    <a:pt x="973" y="0"/>
                  </a:lnTo>
                  <a:lnTo>
                    <a:pt x="1147" y="78"/>
                  </a:lnTo>
                  <a:lnTo>
                    <a:pt x="1230" y="169"/>
                  </a:lnTo>
                  <a:lnTo>
                    <a:pt x="1299" y="231"/>
                  </a:lnTo>
                  <a:lnTo>
                    <a:pt x="1312" y="321"/>
                  </a:lnTo>
                  <a:lnTo>
                    <a:pt x="1363" y="386"/>
                  </a:lnTo>
                  <a:lnTo>
                    <a:pt x="1376" y="490"/>
                  </a:lnTo>
                  <a:lnTo>
                    <a:pt x="1323" y="638"/>
                  </a:lnTo>
                  <a:lnTo>
                    <a:pt x="1333" y="745"/>
                  </a:lnTo>
                  <a:lnTo>
                    <a:pt x="1282" y="851"/>
                  </a:lnTo>
                  <a:lnTo>
                    <a:pt x="1238" y="884"/>
                  </a:lnTo>
                  <a:lnTo>
                    <a:pt x="1238" y="934"/>
                  </a:lnTo>
                  <a:lnTo>
                    <a:pt x="1136" y="1037"/>
                  </a:lnTo>
                  <a:lnTo>
                    <a:pt x="1162" y="1229"/>
                  </a:lnTo>
                  <a:lnTo>
                    <a:pt x="1269" y="1355"/>
                  </a:lnTo>
                  <a:lnTo>
                    <a:pt x="1439" y="1415"/>
                  </a:lnTo>
                  <a:lnTo>
                    <a:pt x="1625" y="1491"/>
                  </a:lnTo>
                  <a:lnTo>
                    <a:pt x="1680" y="1597"/>
                  </a:lnTo>
                  <a:lnTo>
                    <a:pt x="1692" y="1814"/>
                  </a:lnTo>
                  <a:lnTo>
                    <a:pt x="1697" y="1974"/>
                  </a:lnTo>
                  <a:lnTo>
                    <a:pt x="1692" y="2123"/>
                  </a:lnTo>
                  <a:lnTo>
                    <a:pt x="0" y="2119"/>
                  </a:lnTo>
                  <a:close/>
                </a:path>
              </a:pathLst>
            </a:custGeom>
            <a:solidFill>
              <a:srgbClr val="DCDCDC"/>
            </a:solidFill>
            <a:ln>
              <a:noFill/>
            </a:ln>
            <a:extLst>
              <a:ext uri="{91240B29-F687-4f45-9708-019B960494DF}">
                <a14:hiddenLine xmlns:a14="http://schemas.microsoft.com/office/drawing/2010/main" xmlns="" w="9525">
                  <a:solidFill>
                    <a:srgbClr val="000000"/>
                  </a:solidFill>
                  <a:round/>
                  <a:headEnd/>
                  <a:tailEnd/>
                </a14:hiddenLine>
              </a:ext>
            </a:extLst>
          </p:spPr>
          <p:txBody>
            <a:bodyPr/>
            <a:lstStyle/>
            <a:p>
              <a:endParaRPr lang="en-GB"/>
            </a:p>
          </p:txBody>
        </p:sp>
        <p:sp>
          <p:nvSpPr>
            <p:cNvPr id="19486" name="Text Box 31"/>
            <p:cNvSpPr txBox="1">
              <a:spLocks noChangeArrowheads="1"/>
            </p:cNvSpPr>
            <p:nvPr/>
          </p:nvSpPr>
          <p:spPr bwMode="auto">
            <a:xfrm>
              <a:off x="573" y="3013"/>
              <a:ext cx="4699" cy="377"/>
            </a:xfrm>
            <a:prstGeom prst="rect">
              <a:avLst/>
            </a:prstGeom>
            <a:solidFill>
              <a:srgbClr val="DADCE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marL="171450" indent="-17145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buClr>
                  <a:schemeClr val="accent1"/>
                </a:buClr>
                <a:buFont typeface="Wingdings" charset="0"/>
                <a:buNone/>
              </a:pPr>
              <a:r>
                <a:rPr lang="en-US" sz="2800" dirty="0">
                  <a:solidFill>
                    <a:srgbClr val="000000"/>
                  </a:solidFill>
                  <a:latin typeface="Amaze" charset="0"/>
                </a:rPr>
                <a:t>Questions?</a:t>
              </a:r>
            </a:p>
          </p:txBody>
        </p:sp>
      </p:grpSp>
      <p:sp>
        <p:nvSpPr>
          <p:cNvPr id="2" name="Title 1">
            <a:extLst>
              <a:ext uri="{FF2B5EF4-FFF2-40B4-BE49-F238E27FC236}">
                <a16:creationId xmlns:a16="http://schemas.microsoft.com/office/drawing/2014/main" id="{219D6B32-8FF4-9440-B360-46E85F008C49}"/>
              </a:ext>
            </a:extLst>
          </p:cNvPr>
          <p:cNvSpPr>
            <a:spLocks noGrp="1"/>
          </p:cNvSpPr>
          <p:nvPr>
            <p:ph type="title"/>
          </p:nvPr>
        </p:nvSpPr>
        <p:spPr/>
        <p:txBody>
          <a:bodyPr/>
          <a:lstStyle/>
          <a:p>
            <a:r>
              <a:rPr lang="en-US" dirty="0"/>
              <a:t>Open forum</a:t>
            </a:r>
          </a:p>
        </p:txBody>
      </p:sp>
    </p:spTree>
    <p:extLst>
      <p:ext uri="{BB962C8B-B14F-4D97-AF65-F5344CB8AC3E}">
        <p14:creationId xmlns:p14="http://schemas.microsoft.com/office/powerpoint/2010/main" val="1725252115"/>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28E53-B26A-714D-A0CB-95757F4228B1}"/>
              </a:ext>
            </a:extLst>
          </p:cNvPr>
          <p:cNvSpPr>
            <a:spLocks noGrp="1"/>
          </p:cNvSpPr>
          <p:nvPr>
            <p:ph type="title"/>
          </p:nvPr>
        </p:nvSpPr>
        <p:spPr>
          <a:xfrm>
            <a:off x="328344" y="1371600"/>
            <a:ext cx="8118191" cy="3318933"/>
          </a:xfrm>
        </p:spPr>
        <p:txBody>
          <a:bodyPr>
            <a:noAutofit/>
          </a:bodyPr>
          <a:lstStyle/>
          <a:p>
            <a:r>
              <a:rPr lang="en-GB" sz="1400" dirty="0"/>
              <a:t>Data challenges are halting AI projects for multiple reasons, and open source developers are looking for solutions. Do you know how to share data sets properly? Just like software, you don't want to put your data sets out in the public domain without proper license protections. The Community Data License Agreement (CDLA) is a key part of the answer.</a:t>
            </a:r>
            <a:br>
              <a:rPr lang="en-GB" sz="1400" dirty="0"/>
            </a:br>
            <a:br>
              <a:rPr lang="en-GB" sz="1400" dirty="0"/>
            </a:br>
            <a:r>
              <a:rPr lang="en-GB" sz="1400" dirty="0"/>
              <a:t>About 80% of the work with an AI project is collecting and preparing data. Are you having challenges with 'data sprawl' across your company? How about GDPR compliance? An open metadata strategy can help. Open source project Egeria provides the open metadata and governance type system, frameworks, APIs, event payloads and interchange protocols to enable tools, engines and platforms to exchange metadata. Leading project community members bring experience from their roles at Cloudera, IBM, Index Analytics, ING, SAS, and others. Come join this session to learn how to get the best value from data whilst ensuring it is properly governed. </a:t>
            </a:r>
            <a:endParaRPr lang="en-US" sz="1400" dirty="0"/>
          </a:p>
        </p:txBody>
      </p:sp>
      <p:sp>
        <p:nvSpPr>
          <p:cNvPr id="3" name="Slide Number Placeholder 2">
            <a:extLst>
              <a:ext uri="{FF2B5EF4-FFF2-40B4-BE49-F238E27FC236}">
                <a16:creationId xmlns:a16="http://schemas.microsoft.com/office/drawing/2014/main" id="{FD3292FA-F96E-904D-9921-6CE9FEB8B4B8}"/>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2</a:t>
            </a:fld>
            <a:endParaRPr lang="en-US" sz="1000"/>
          </a:p>
        </p:txBody>
      </p:sp>
    </p:spTree>
    <p:extLst>
      <p:ext uri="{BB962C8B-B14F-4D97-AF65-F5344CB8AC3E}">
        <p14:creationId xmlns:p14="http://schemas.microsoft.com/office/powerpoint/2010/main" val="2178665164"/>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94F6D39F-58A1-5944-8F5A-5E7F7886CC66}"/>
              </a:ext>
            </a:extLst>
          </p:cNvPr>
          <p:cNvCxnSpPr>
            <a:cxnSpLocks/>
          </p:cNvCxnSpPr>
          <p:nvPr/>
        </p:nvCxnSpPr>
        <p:spPr bwMode="auto">
          <a:xfrm>
            <a:off x="4913842" y="1912576"/>
            <a:ext cx="784852" cy="738527"/>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a:extLst>
              <a:ext uri="{FF2B5EF4-FFF2-40B4-BE49-F238E27FC236}">
                <a16:creationId xmlns:a16="http://schemas.microsoft.com/office/drawing/2014/main" id="{B869CC60-5DE7-E641-8E80-31D929F5C875}"/>
              </a:ext>
            </a:extLst>
          </p:cNvPr>
          <p:cNvCxnSpPr>
            <a:cxnSpLocks/>
            <a:endCxn id="3" idx="3"/>
          </p:cNvCxnSpPr>
          <p:nvPr/>
        </p:nvCxnSpPr>
        <p:spPr bwMode="auto">
          <a:xfrm flipH="1">
            <a:off x="4205287" y="3673533"/>
            <a:ext cx="592570" cy="419134"/>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0" name="Straight Connector 79"/>
          <p:cNvCxnSpPr>
            <a:cxnSpLocks/>
          </p:cNvCxnSpPr>
          <p:nvPr/>
        </p:nvCxnSpPr>
        <p:spPr bwMode="auto">
          <a:xfrm flipH="1">
            <a:off x="6838123" y="1725549"/>
            <a:ext cx="243081" cy="757770"/>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2ABBADBD-6DCF-4045-A39E-D731DD367562}"/>
              </a:ext>
            </a:extLst>
          </p:cNvPr>
          <p:cNvSpPr/>
          <p:nvPr/>
        </p:nvSpPr>
        <p:spPr>
          <a:xfrm>
            <a:off x="1612424" y="3428687"/>
            <a:ext cx="2592863" cy="1327960"/>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2529" name="Title 1"/>
          <p:cNvSpPr>
            <a:spLocks noGrp="1"/>
          </p:cNvSpPr>
          <p:nvPr>
            <p:ph type="title"/>
          </p:nvPr>
        </p:nvSpPr>
        <p:spPr/>
        <p:txBody>
          <a:bodyPr/>
          <a:lstStyle/>
          <a:p>
            <a:r>
              <a:rPr lang="en-GB" dirty="0"/>
              <a:t>A hybrid multi-cloud world</a:t>
            </a:r>
          </a:p>
        </p:txBody>
      </p:sp>
      <p:sp>
        <p:nvSpPr>
          <p:cNvPr id="46" name="Cloud 45"/>
          <p:cNvSpPr/>
          <p:nvPr/>
        </p:nvSpPr>
        <p:spPr bwMode="auto">
          <a:xfrm>
            <a:off x="3900850" y="1259321"/>
            <a:ext cx="1610916" cy="817067"/>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7" name="Cloud 46"/>
          <p:cNvSpPr/>
          <p:nvPr/>
        </p:nvSpPr>
        <p:spPr bwMode="auto">
          <a:xfrm>
            <a:off x="6115919" y="562805"/>
            <a:ext cx="2502694" cy="1268909"/>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9" name="Cloud 48"/>
          <p:cNvSpPr/>
          <p:nvPr/>
        </p:nvSpPr>
        <p:spPr bwMode="auto">
          <a:xfrm>
            <a:off x="4572000" y="2399289"/>
            <a:ext cx="2883973" cy="1685901"/>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0" name="Rounded Rectangle 49"/>
          <p:cNvSpPr/>
          <p:nvPr/>
        </p:nvSpPr>
        <p:spPr bwMode="auto">
          <a:xfrm>
            <a:off x="5249448" y="2799438"/>
            <a:ext cx="1453754" cy="709018"/>
          </a:xfrm>
          <a:prstGeom prst="roundRect">
            <a:avLst/>
          </a:prstGeom>
          <a:solidFill>
            <a:srgbClr val="1F497D"/>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050" dirty="0">
                <a:solidFill>
                  <a:srgbClr val="ECECEC"/>
                </a:solidFill>
                <a:latin typeface="Calibri"/>
                <a:cs typeface="Calibri"/>
              </a:rPr>
              <a:t>Data Lake</a:t>
            </a:r>
          </a:p>
        </p:txBody>
      </p:sp>
      <p:cxnSp>
        <p:nvCxnSpPr>
          <p:cNvPr id="51" name="Straight Connector 50"/>
          <p:cNvCxnSpPr>
            <a:cxnSpLocks/>
            <a:stCxn id="91" idx="2"/>
            <a:endCxn id="55" idx="0"/>
          </p:cNvCxnSpPr>
          <p:nvPr/>
        </p:nvCxnSpPr>
        <p:spPr bwMode="auto">
          <a:xfrm flipH="1">
            <a:off x="4845612" y="1035165"/>
            <a:ext cx="13175" cy="351850"/>
          </a:xfrm>
          <a:prstGeom prst="line">
            <a:avLst/>
          </a:prstGeom>
          <a:ln>
            <a:solidFill>
              <a:srgbClr val="144989"/>
            </a:solidFill>
          </a:ln>
        </p:spPr>
        <p:style>
          <a:lnRef idx="2">
            <a:schemeClr val="accent1"/>
          </a:lnRef>
          <a:fillRef idx="0">
            <a:schemeClr val="accent1"/>
          </a:fillRef>
          <a:effectRef idx="1">
            <a:schemeClr val="accent1"/>
          </a:effectRef>
          <a:fontRef idx="minor">
            <a:schemeClr val="tx1"/>
          </a:fontRef>
        </p:style>
      </p:cxnSp>
      <p:sp>
        <p:nvSpPr>
          <p:cNvPr id="55" name="Rectangle 54"/>
          <p:cNvSpPr/>
          <p:nvPr/>
        </p:nvSpPr>
        <p:spPr bwMode="auto">
          <a:xfrm>
            <a:off x="4694998" y="1387015"/>
            <a:ext cx="301228"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1" name="Rectangle 60"/>
          <p:cNvSpPr/>
          <p:nvPr/>
        </p:nvSpPr>
        <p:spPr bwMode="auto">
          <a:xfrm>
            <a:off x="4698569" y="1594184"/>
            <a:ext cx="301229"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2" name="TextBox 24"/>
          <p:cNvSpPr txBox="1">
            <a:spLocks noChangeArrowheads="1"/>
          </p:cNvSpPr>
          <p:nvPr/>
        </p:nvSpPr>
        <p:spPr bwMode="auto">
          <a:xfrm>
            <a:off x="4996693" y="1430936"/>
            <a:ext cx="664019" cy="415498"/>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Mobile Apps</a:t>
            </a:r>
          </a:p>
        </p:txBody>
      </p:sp>
      <p:grpSp>
        <p:nvGrpSpPr>
          <p:cNvPr id="67" name="Group 21"/>
          <p:cNvGrpSpPr>
            <a:grpSpLocks/>
          </p:cNvGrpSpPr>
          <p:nvPr/>
        </p:nvGrpSpPr>
        <p:grpSpPr bwMode="auto">
          <a:xfrm>
            <a:off x="2339325" y="3869016"/>
            <a:ext cx="718954" cy="418573"/>
            <a:chOff x="431539" y="5104202"/>
            <a:chExt cx="1023363" cy="843225"/>
          </a:xfrm>
        </p:grpSpPr>
        <p:sp>
          <p:nvSpPr>
            <p:cNvPr id="68" name="Can 67"/>
            <p:cNvSpPr/>
            <p:nvPr/>
          </p:nvSpPr>
          <p:spPr>
            <a:xfrm>
              <a:off x="432125" y="5103544"/>
              <a:ext cx="813476" cy="661997"/>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69" name="Can 68"/>
            <p:cNvSpPr/>
            <p:nvPr/>
          </p:nvSpPr>
          <p:spPr>
            <a:xfrm>
              <a:off x="1167643" y="5305021"/>
              <a:ext cx="288106" cy="5270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0" name="Can 69"/>
            <p:cNvSpPr/>
            <p:nvPr/>
          </p:nvSpPr>
          <p:spPr>
            <a:xfrm>
              <a:off x="532114" y="5421951"/>
              <a:ext cx="710098" cy="5252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Databases</a:t>
              </a:r>
            </a:p>
          </p:txBody>
        </p:sp>
      </p:grpSp>
      <p:grpSp>
        <p:nvGrpSpPr>
          <p:cNvPr id="71" name="Group 19"/>
          <p:cNvGrpSpPr>
            <a:grpSpLocks/>
          </p:cNvGrpSpPr>
          <p:nvPr/>
        </p:nvGrpSpPr>
        <p:grpSpPr bwMode="auto">
          <a:xfrm>
            <a:off x="2962270" y="4113382"/>
            <a:ext cx="841756" cy="402808"/>
            <a:chOff x="2266224" y="5215162"/>
            <a:chExt cx="1198428" cy="810289"/>
          </a:xfrm>
        </p:grpSpPr>
        <p:sp>
          <p:nvSpPr>
            <p:cNvPr id="72" name="Rectangle 71"/>
            <p:cNvSpPr/>
            <p:nvPr/>
          </p:nvSpPr>
          <p:spPr>
            <a:xfrm>
              <a:off x="2558018" y="5342661"/>
              <a:ext cx="906891" cy="538890"/>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3" name="Rectangle 72"/>
            <p:cNvSpPr/>
            <p:nvPr/>
          </p:nvSpPr>
          <p:spPr>
            <a:xfrm>
              <a:off x="2266457" y="5215124"/>
              <a:ext cx="644146" cy="65744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4" name="Rectangle 73"/>
            <p:cNvSpPr/>
            <p:nvPr/>
          </p:nvSpPr>
          <p:spPr>
            <a:xfrm>
              <a:off x="2419018" y="5488161"/>
              <a:ext cx="905195" cy="537094"/>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grpSp>
      <p:sp>
        <p:nvSpPr>
          <p:cNvPr id="75" name="Multidocument 74"/>
          <p:cNvSpPr/>
          <p:nvPr/>
        </p:nvSpPr>
        <p:spPr bwMode="auto">
          <a:xfrm>
            <a:off x="2139712" y="4254452"/>
            <a:ext cx="506015" cy="233065"/>
          </a:xfrm>
          <a:prstGeom prst="flowChartMultidocumen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Files</a:t>
            </a:r>
          </a:p>
        </p:txBody>
      </p:sp>
      <p:sp>
        <p:nvSpPr>
          <p:cNvPr id="79" name="Right Arrow 78"/>
          <p:cNvSpPr/>
          <p:nvPr/>
        </p:nvSpPr>
        <p:spPr bwMode="auto">
          <a:xfrm rot="18691608">
            <a:off x="3949080" y="4121950"/>
            <a:ext cx="166985" cy="148829"/>
          </a:xfrm>
          <a:prstGeom prst="rightArrow">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1" name="Can 80"/>
          <p:cNvSpPr/>
          <p:nvPr/>
        </p:nvSpPr>
        <p:spPr bwMode="auto">
          <a:xfrm>
            <a:off x="7070800" y="1259321"/>
            <a:ext cx="602456" cy="249138"/>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2" name="Wave 81"/>
          <p:cNvSpPr/>
          <p:nvPr/>
        </p:nvSpPr>
        <p:spPr bwMode="auto">
          <a:xfrm>
            <a:off x="6457123" y="1935393"/>
            <a:ext cx="373856" cy="183952"/>
          </a:xfrm>
          <a:prstGeom prst="wave">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5" name="TextBox 65"/>
          <p:cNvSpPr txBox="1">
            <a:spLocks noChangeArrowheads="1"/>
          </p:cNvSpPr>
          <p:nvPr/>
        </p:nvSpPr>
        <p:spPr bwMode="auto">
          <a:xfrm>
            <a:off x="7642389" y="782640"/>
            <a:ext cx="954791" cy="57708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Independent metadata Repository</a:t>
            </a:r>
          </a:p>
        </p:txBody>
      </p:sp>
      <p:sp>
        <p:nvSpPr>
          <p:cNvPr id="86" name="TextBox 66"/>
          <p:cNvSpPr txBox="1">
            <a:spLocks noChangeArrowheads="1"/>
          </p:cNvSpPr>
          <p:nvPr/>
        </p:nvSpPr>
        <p:spPr bwMode="auto">
          <a:xfrm>
            <a:off x="3895807" y="2337262"/>
            <a:ext cx="1027573" cy="600164"/>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GB" sz="1100" b="1" dirty="0"/>
              <a:t>Linked metadata Repositories</a:t>
            </a:r>
          </a:p>
        </p:txBody>
      </p:sp>
      <p:grpSp>
        <p:nvGrpSpPr>
          <p:cNvPr id="87" name="Group 17"/>
          <p:cNvGrpSpPr>
            <a:grpSpLocks/>
          </p:cNvGrpSpPr>
          <p:nvPr/>
        </p:nvGrpSpPr>
        <p:grpSpPr bwMode="auto">
          <a:xfrm>
            <a:off x="4534319" y="800887"/>
            <a:ext cx="129501" cy="212308"/>
            <a:chOff x="603250" y="4737100"/>
            <a:chExt cx="355600" cy="654050"/>
          </a:xfrm>
        </p:grpSpPr>
        <p:sp>
          <p:nvSpPr>
            <p:cNvPr id="88" name="Delay 87"/>
            <p:cNvSpPr/>
            <p:nvPr/>
          </p:nvSpPr>
          <p:spPr>
            <a:xfrm rot="16200000">
              <a:off x="546519" y="4977062"/>
              <a:ext cx="469494" cy="356362"/>
            </a:xfrm>
            <a:prstGeom prst="flowChartDelay">
              <a:avLst/>
            </a:prstGeom>
            <a:solidFill>
              <a:srgbClr val="1F497D"/>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algn="ctr" defTabSz="685800">
                <a:defRPr/>
              </a:pPr>
              <a:endParaRPr lang="en-GB" sz="1350">
                <a:solidFill>
                  <a:prstClr val="white"/>
                </a:solidFill>
                <a:ea typeface="ＭＳ Ｐゴシック"/>
                <a:cs typeface="+mn-cs"/>
              </a:endParaRPr>
            </a:p>
          </p:txBody>
        </p:sp>
        <p:sp>
          <p:nvSpPr>
            <p:cNvPr id="89" name="Oval 88"/>
            <p:cNvSpPr/>
            <p:nvPr/>
          </p:nvSpPr>
          <p:spPr>
            <a:xfrm>
              <a:off x="628650" y="4737100"/>
              <a:ext cx="304800" cy="279400"/>
            </a:xfrm>
            <a:prstGeom prst="ellipse">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anchor="ctr"/>
            <a:lstStyle/>
            <a:p>
              <a:pPr algn="ctr" defTabSz="685800">
                <a:defRPr/>
              </a:pPr>
              <a:endParaRPr lang="en-GB" sz="1350">
                <a:solidFill>
                  <a:prstClr val="white"/>
                </a:solidFill>
                <a:ea typeface="ＭＳ Ｐゴシック"/>
                <a:cs typeface="+mn-cs"/>
              </a:endParaRPr>
            </a:p>
          </p:txBody>
        </p:sp>
      </p:grpSp>
      <p:grpSp>
        <p:nvGrpSpPr>
          <p:cNvPr id="90" name="Group 22"/>
          <p:cNvGrpSpPr>
            <a:grpSpLocks/>
          </p:cNvGrpSpPr>
          <p:nvPr/>
        </p:nvGrpSpPr>
        <p:grpSpPr bwMode="auto">
          <a:xfrm>
            <a:off x="4756595" y="739414"/>
            <a:ext cx="204383" cy="295751"/>
            <a:chOff x="2622841" y="2259432"/>
            <a:chExt cx="290632" cy="446708"/>
          </a:xfrm>
        </p:grpSpPr>
        <p:sp>
          <p:nvSpPr>
            <p:cNvPr id="91" name="Rounded Rectangle 90"/>
            <p:cNvSpPr/>
            <p:nvPr/>
          </p:nvSpPr>
          <p:spPr>
            <a:xfrm>
              <a:off x="2622841" y="2259432"/>
              <a:ext cx="290632" cy="446708"/>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spAutoFit/>
            </a:bodyPr>
            <a:lstStyle/>
            <a:p>
              <a:pPr algn="ctr" defTabSz="685800">
                <a:defRPr/>
              </a:pPr>
              <a:endParaRPr lang="en-US" sz="1200" dirty="0">
                <a:solidFill>
                  <a:sysClr val="windowText" lastClr="000000"/>
                </a:solidFill>
                <a:ea typeface="ＭＳ Ｐゴシック"/>
                <a:cs typeface="+mn-cs"/>
              </a:endParaRPr>
            </a:p>
          </p:txBody>
        </p:sp>
        <p:sp>
          <p:nvSpPr>
            <p:cNvPr id="92" name="Rounded Rectangle 91"/>
            <p:cNvSpPr/>
            <p:nvPr/>
          </p:nvSpPr>
          <p:spPr>
            <a:xfrm>
              <a:off x="2653875" y="2307086"/>
              <a:ext cx="228565" cy="369832"/>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noAutofit/>
            </a:bodyPr>
            <a:lstStyle/>
            <a:p>
              <a:pPr algn="ctr" defTabSz="685800">
                <a:defRPr/>
              </a:pPr>
              <a:endParaRPr lang="en-US" sz="1200" dirty="0">
                <a:solidFill>
                  <a:sysClr val="windowText" lastClr="000000"/>
                </a:solidFill>
                <a:ea typeface="ＭＳ Ｐゴシック"/>
                <a:cs typeface="+mn-cs"/>
              </a:endParaRPr>
            </a:p>
          </p:txBody>
        </p:sp>
        <p:sp>
          <p:nvSpPr>
            <p:cNvPr id="93" name="Rounded Rectangle 92"/>
            <p:cNvSpPr/>
            <p:nvPr/>
          </p:nvSpPr>
          <p:spPr>
            <a:xfrm>
              <a:off x="2684908" y="2587090"/>
              <a:ext cx="161537" cy="69055"/>
            </a:xfrm>
            <a:prstGeom prst="roundRect">
              <a:avLst/>
            </a:prstGeom>
            <a:solidFill>
              <a:srgbClr val="1F497D"/>
            </a:solidFill>
            <a:ln w="9525" cap="flat" cmpd="sng" algn="ctr">
              <a:noFill/>
              <a:prstDash val="solid"/>
            </a:ln>
            <a:effectLst>
              <a:outerShdw blurRad="40000" dist="23000" dir="5400000" rotWithShape="0">
                <a:srgbClr val="000000">
                  <a:alpha val="35000"/>
                </a:srgbClr>
              </a:outerShdw>
            </a:effectLst>
          </p:spPr>
          <p:txBody>
            <a:bodyPr wrap="square" anchor="ctr">
              <a:noAutofit/>
            </a:bodyPr>
            <a:lstStyle/>
            <a:p>
              <a:pPr algn="ctr" defTabSz="685800">
                <a:defRPr/>
              </a:pPr>
              <a:endParaRPr lang="en-US" sz="1200" dirty="0">
                <a:solidFill>
                  <a:sysClr val="windowText" lastClr="000000"/>
                </a:solidFill>
                <a:ea typeface="ＭＳ Ｐゴシック"/>
                <a:cs typeface="+mn-cs"/>
              </a:endParaRPr>
            </a:p>
          </p:txBody>
        </p:sp>
      </p:grpSp>
      <p:sp>
        <p:nvSpPr>
          <p:cNvPr id="2" name="TextBox 1">
            <a:extLst>
              <a:ext uri="{FF2B5EF4-FFF2-40B4-BE49-F238E27FC236}">
                <a16:creationId xmlns:a16="http://schemas.microsoft.com/office/drawing/2014/main" id="{1F64C563-9B0D-1643-B558-2B14B7972C7A}"/>
              </a:ext>
            </a:extLst>
          </p:cNvPr>
          <p:cNvSpPr txBox="1"/>
          <p:nvPr/>
        </p:nvSpPr>
        <p:spPr>
          <a:xfrm>
            <a:off x="6958590" y="1860685"/>
            <a:ext cx="1638590" cy="523220"/>
          </a:xfrm>
          <a:prstGeom prst="rect">
            <a:avLst/>
          </a:prstGeom>
          <a:noFill/>
        </p:spPr>
        <p:txBody>
          <a:bodyPr wrap="none" rtlCol="0">
            <a:spAutoFit/>
          </a:bodyPr>
          <a:lstStyle/>
          <a:p>
            <a:r>
              <a:rPr lang="en-US" dirty="0"/>
              <a:t>Business Partners</a:t>
            </a:r>
          </a:p>
          <a:p>
            <a:r>
              <a:rPr lang="en-US" dirty="0"/>
              <a:t>Sharing data</a:t>
            </a:r>
          </a:p>
        </p:txBody>
      </p:sp>
      <p:sp>
        <p:nvSpPr>
          <p:cNvPr id="28" name="TextBox 27">
            <a:extLst>
              <a:ext uri="{FF2B5EF4-FFF2-40B4-BE49-F238E27FC236}">
                <a16:creationId xmlns:a16="http://schemas.microsoft.com/office/drawing/2014/main" id="{B733740F-D451-1E4F-8DC4-25C062E12A12}"/>
              </a:ext>
            </a:extLst>
          </p:cNvPr>
          <p:cNvSpPr txBox="1"/>
          <p:nvPr/>
        </p:nvSpPr>
        <p:spPr>
          <a:xfrm>
            <a:off x="462013" y="1732547"/>
            <a:ext cx="1447832" cy="523220"/>
          </a:xfrm>
          <a:prstGeom prst="rect">
            <a:avLst/>
          </a:prstGeom>
          <a:noFill/>
        </p:spPr>
        <p:txBody>
          <a:bodyPr wrap="none" rtlCol="0">
            <a:spAutoFit/>
          </a:bodyPr>
          <a:lstStyle/>
          <a:p>
            <a:r>
              <a:rPr lang="en-US" dirty="0"/>
              <a:t>IoT devices and</a:t>
            </a:r>
          </a:p>
          <a:p>
            <a:r>
              <a:rPr lang="en-US" dirty="0"/>
              <a:t>systems</a:t>
            </a:r>
          </a:p>
        </p:txBody>
      </p:sp>
      <p:cxnSp>
        <p:nvCxnSpPr>
          <p:cNvPr id="101" name="Straight Connector 100">
            <a:extLst>
              <a:ext uri="{FF2B5EF4-FFF2-40B4-BE49-F238E27FC236}">
                <a16:creationId xmlns:a16="http://schemas.microsoft.com/office/drawing/2014/main" id="{2C510D91-226E-464E-B5F9-9CED73664F54}"/>
              </a:ext>
            </a:extLst>
          </p:cNvPr>
          <p:cNvCxnSpPr>
            <a:cxnSpLocks/>
          </p:cNvCxnSpPr>
          <p:nvPr/>
        </p:nvCxnSpPr>
        <p:spPr bwMode="auto">
          <a:xfrm flipH="1" flipV="1">
            <a:off x="716435" y="3556697"/>
            <a:ext cx="1122544" cy="244315"/>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05ADECA6-12CA-EB44-90D1-F43908C969BF}"/>
              </a:ext>
            </a:extLst>
          </p:cNvPr>
          <p:cNvCxnSpPr>
            <a:cxnSpLocks/>
          </p:cNvCxnSpPr>
          <p:nvPr/>
        </p:nvCxnSpPr>
        <p:spPr bwMode="auto">
          <a:xfrm>
            <a:off x="1655008" y="2706806"/>
            <a:ext cx="484704" cy="849891"/>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a:extLst>
              <a:ext uri="{FF2B5EF4-FFF2-40B4-BE49-F238E27FC236}">
                <a16:creationId xmlns:a16="http://schemas.microsoft.com/office/drawing/2014/main" id="{947F0093-83E9-DF40-B571-12EA5C94E4B2}"/>
              </a:ext>
            </a:extLst>
          </p:cNvPr>
          <p:cNvCxnSpPr>
            <a:cxnSpLocks/>
          </p:cNvCxnSpPr>
          <p:nvPr/>
        </p:nvCxnSpPr>
        <p:spPr bwMode="auto">
          <a:xfrm flipH="1" flipV="1">
            <a:off x="1028065" y="2989977"/>
            <a:ext cx="881780" cy="617729"/>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CD832545-19EE-3B46-82F9-3334EF498170}"/>
              </a:ext>
            </a:extLst>
          </p:cNvPr>
          <p:cNvSpPr/>
          <p:nvPr/>
        </p:nvSpPr>
        <p:spPr bwMode="auto">
          <a:xfrm>
            <a:off x="1787543" y="3555350"/>
            <a:ext cx="673415" cy="438353"/>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sp>
        <p:nvSpPr>
          <p:cNvPr id="58" name="Rounded Rectangle 57">
            <a:extLst>
              <a:ext uri="{FF2B5EF4-FFF2-40B4-BE49-F238E27FC236}">
                <a16:creationId xmlns:a16="http://schemas.microsoft.com/office/drawing/2014/main" id="{AB3C0B4C-7020-D542-A07A-66356BF559E0}"/>
              </a:ext>
            </a:extLst>
          </p:cNvPr>
          <p:cNvSpPr/>
          <p:nvPr/>
        </p:nvSpPr>
        <p:spPr>
          <a:xfrm>
            <a:off x="332062" y="2557711"/>
            <a:ext cx="839857" cy="450945"/>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5" name="Can 94">
            <a:extLst>
              <a:ext uri="{FF2B5EF4-FFF2-40B4-BE49-F238E27FC236}">
                <a16:creationId xmlns:a16="http://schemas.microsoft.com/office/drawing/2014/main" id="{E7E045AF-6936-C04E-91A5-2B44859EA3DC}"/>
              </a:ext>
            </a:extLst>
          </p:cNvPr>
          <p:cNvSpPr/>
          <p:nvPr/>
        </p:nvSpPr>
        <p:spPr>
          <a:xfrm>
            <a:off x="449080" y="26665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6" name="Can 95">
            <a:extLst>
              <a:ext uri="{FF2B5EF4-FFF2-40B4-BE49-F238E27FC236}">
                <a16:creationId xmlns:a16="http://schemas.microsoft.com/office/drawing/2014/main" id="{AF15092B-2A3B-5E40-8305-980919488E63}"/>
              </a:ext>
            </a:extLst>
          </p:cNvPr>
          <p:cNvSpPr/>
          <p:nvPr/>
        </p:nvSpPr>
        <p:spPr>
          <a:xfrm>
            <a:off x="696304" y="26307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7" name="Can 96">
            <a:extLst>
              <a:ext uri="{FF2B5EF4-FFF2-40B4-BE49-F238E27FC236}">
                <a16:creationId xmlns:a16="http://schemas.microsoft.com/office/drawing/2014/main" id="{F6BECCA9-9BCA-D240-AE3C-08AAFC77D591}"/>
              </a:ext>
            </a:extLst>
          </p:cNvPr>
          <p:cNvSpPr/>
          <p:nvPr/>
        </p:nvSpPr>
        <p:spPr>
          <a:xfrm>
            <a:off x="601480" y="28189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8" name="Can 97">
            <a:extLst>
              <a:ext uri="{FF2B5EF4-FFF2-40B4-BE49-F238E27FC236}">
                <a16:creationId xmlns:a16="http://schemas.microsoft.com/office/drawing/2014/main" id="{7F11209D-C7F5-B645-873B-BD64E9DB73ED}"/>
              </a:ext>
            </a:extLst>
          </p:cNvPr>
          <p:cNvSpPr/>
          <p:nvPr/>
        </p:nvSpPr>
        <p:spPr>
          <a:xfrm>
            <a:off x="848704" y="27831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7" name="Cloud 56">
            <a:extLst>
              <a:ext uri="{FF2B5EF4-FFF2-40B4-BE49-F238E27FC236}">
                <a16:creationId xmlns:a16="http://schemas.microsoft.com/office/drawing/2014/main" id="{2A3D4C73-4B8B-9E49-A948-FC45BDD0F00D}"/>
              </a:ext>
            </a:extLst>
          </p:cNvPr>
          <p:cNvSpPr/>
          <p:nvPr/>
        </p:nvSpPr>
        <p:spPr bwMode="auto">
          <a:xfrm>
            <a:off x="1265498" y="2352916"/>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15" name="Can 14">
            <a:extLst>
              <a:ext uri="{FF2B5EF4-FFF2-40B4-BE49-F238E27FC236}">
                <a16:creationId xmlns:a16="http://schemas.microsoft.com/office/drawing/2014/main" id="{76C2CDE6-849E-5446-9F12-268CADCFCF72}"/>
              </a:ext>
            </a:extLst>
          </p:cNvPr>
          <p:cNvSpPr/>
          <p:nvPr/>
        </p:nvSpPr>
        <p:spPr>
          <a:xfrm>
            <a:off x="1424639" y="2504326"/>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9" name="Can 98">
            <a:extLst>
              <a:ext uri="{FF2B5EF4-FFF2-40B4-BE49-F238E27FC236}">
                <a16:creationId xmlns:a16="http://schemas.microsoft.com/office/drawing/2014/main" id="{454631DE-03C1-EF4B-A52C-478214C1D8F1}"/>
              </a:ext>
            </a:extLst>
          </p:cNvPr>
          <p:cNvSpPr/>
          <p:nvPr/>
        </p:nvSpPr>
        <p:spPr>
          <a:xfrm>
            <a:off x="1511815" y="241906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9" name="Cloud 58">
            <a:extLst>
              <a:ext uri="{FF2B5EF4-FFF2-40B4-BE49-F238E27FC236}">
                <a16:creationId xmlns:a16="http://schemas.microsoft.com/office/drawing/2014/main" id="{866C3F32-2FD1-0548-83E6-40BCC036F1A4}"/>
              </a:ext>
            </a:extLst>
          </p:cNvPr>
          <p:cNvSpPr/>
          <p:nvPr/>
        </p:nvSpPr>
        <p:spPr bwMode="auto">
          <a:xfrm>
            <a:off x="217054" y="3203214"/>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94" name="Can 93">
            <a:extLst>
              <a:ext uri="{FF2B5EF4-FFF2-40B4-BE49-F238E27FC236}">
                <a16:creationId xmlns:a16="http://schemas.microsoft.com/office/drawing/2014/main" id="{DDCA5CCD-7AE1-0F41-93FF-60528A1B87B0}"/>
              </a:ext>
            </a:extLst>
          </p:cNvPr>
          <p:cNvSpPr/>
          <p:nvPr/>
        </p:nvSpPr>
        <p:spPr>
          <a:xfrm>
            <a:off x="518801" y="3343172"/>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60" name="TextBox 59">
            <a:extLst>
              <a:ext uri="{FF2B5EF4-FFF2-40B4-BE49-F238E27FC236}">
                <a16:creationId xmlns:a16="http://schemas.microsoft.com/office/drawing/2014/main" id="{AD1B5190-F44E-8548-8B66-401AEFAF1EE6}"/>
              </a:ext>
            </a:extLst>
          </p:cNvPr>
          <p:cNvSpPr txBox="1"/>
          <p:nvPr/>
        </p:nvSpPr>
        <p:spPr>
          <a:xfrm>
            <a:off x="2362380" y="993246"/>
            <a:ext cx="1655152" cy="523220"/>
          </a:xfrm>
          <a:prstGeom prst="rect">
            <a:avLst/>
          </a:prstGeom>
          <a:noFill/>
        </p:spPr>
        <p:txBody>
          <a:bodyPr wrap="square" rtlCol="0">
            <a:spAutoFit/>
          </a:bodyPr>
          <a:lstStyle/>
          <a:p>
            <a:r>
              <a:rPr lang="en-US" dirty="0"/>
              <a:t>New applications deployed to cloud</a:t>
            </a:r>
          </a:p>
        </p:txBody>
      </p:sp>
    </p:spTree>
    <p:extLst>
      <p:ext uri="{BB962C8B-B14F-4D97-AF65-F5344CB8AC3E}">
        <p14:creationId xmlns:p14="http://schemas.microsoft.com/office/powerpoint/2010/main" val="2720351929"/>
      </p:ext>
    </p:extLst>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CB845-5480-8D43-B3ED-DA53F5DA2579}"/>
              </a:ext>
            </a:extLst>
          </p:cNvPr>
          <p:cNvSpPr>
            <a:spLocks noGrp="1"/>
          </p:cNvSpPr>
          <p:nvPr>
            <p:ph type="title"/>
          </p:nvPr>
        </p:nvSpPr>
        <p:spPr/>
        <p:txBody>
          <a:bodyPr/>
          <a:lstStyle/>
          <a:p>
            <a:r>
              <a:rPr lang="en-US" dirty="0"/>
              <a:t>Creating the protected shell</a:t>
            </a:r>
          </a:p>
        </p:txBody>
      </p:sp>
      <p:sp>
        <p:nvSpPr>
          <p:cNvPr id="3" name="Content Placeholder 2">
            <a:extLst>
              <a:ext uri="{FF2B5EF4-FFF2-40B4-BE49-F238E27FC236}">
                <a16:creationId xmlns:a16="http://schemas.microsoft.com/office/drawing/2014/main" id="{7161FE0D-B8FC-7241-BC14-12E8D7E148CF}"/>
              </a:ext>
            </a:extLst>
          </p:cNvPr>
          <p:cNvSpPr>
            <a:spLocks noGrp="1"/>
          </p:cNvSpPr>
          <p:nvPr>
            <p:ph idx="1"/>
          </p:nvPr>
        </p:nvSpPr>
        <p:spPr/>
        <p:txBody>
          <a:bodyPr/>
          <a:lstStyle/>
          <a:p>
            <a:r>
              <a:rPr lang="en-US" dirty="0"/>
              <a:t>Knowledge and action (to scale)</a:t>
            </a:r>
          </a:p>
          <a:p>
            <a:pPr lvl="1"/>
            <a:r>
              <a:rPr lang="en-US" dirty="0"/>
              <a:t>Metadata captures the knowledge</a:t>
            </a:r>
          </a:p>
          <a:p>
            <a:pPr lvl="1"/>
            <a:r>
              <a:rPr lang="en-US" dirty="0"/>
              <a:t>Metadata driven technologies provide the action</a:t>
            </a:r>
          </a:p>
          <a:p>
            <a:pPr lvl="1"/>
            <a:endParaRPr lang="en-US" dirty="0"/>
          </a:p>
          <a:p>
            <a:r>
              <a:rPr lang="en-US" dirty="0"/>
              <a:t>Automation is needed to keep costs down and to ensure</a:t>
            </a:r>
            <a:br>
              <a:rPr lang="en-US" dirty="0"/>
            </a:br>
            <a:r>
              <a:rPr lang="en-US" dirty="0"/>
              <a:t>action is complete and consistent</a:t>
            </a:r>
          </a:p>
          <a:p>
            <a:endParaRPr lang="en-US" dirty="0"/>
          </a:p>
          <a:p>
            <a:r>
              <a:rPr lang="en-US" dirty="0"/>
              <a:t>Business agility is critical</a:t>
            </a:r>
          </a:p>
          <a:p>
            <a:pPr lvl="1"/>
            <a:r>
              <a:rPr lang="en-US" dirty="0"/>
              <a:t>Flexibility to change actions</a:t>
            </a:r>
          </a:p>
          <a:p>
            <a:pPr lvl="1"/>
            <a:r>
              <a:rPr lang="en-US" dirty="0"/>
              <a:t>Enable the adoption of new technologies and techniques as appropriate.</a:t>
            </a:r>
          </a:p>
        </p:txBody>
      </p:sp>
      <p:sp>
        <p:nvSpPr>
          <p:cNvPr id="4" name="Slide Number Placeholder 3">
            <a:extLst>
              <a:ext uri="{FF2B5EF4-FFF2-40B4-BE49-F238E27FC236}">
                <a16:creationId xmlns:a16="http://schemas.microsoft.com/office/drawing/2014/main" id="{A2661E15-A62C-014B-BA6D-044D5632EE2D}"/>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4</a:t>
            </a:fld>
            <a:endParaRPr lang="en-US" sz="1000"/>
          </a:p>
        </p:txBody>
      </p:sp>
      <p:pic>
        <p:nvPicPr>
          <p:cNvPr id="5" name="Picture 6" descr="Image result for tortoise no shell">
            <a:hlinkClick r:id="rId2"/>
            <a:extLst>
              <a:ext uri="{FF2B5EF4-FFF2-40B4-BE49-F238E27FC236}">
                <a16:creationId xmlns:a16="http://schemas.microsoft.com/office/drawing/2014/main" id="{BF3C95EF-021B-054C-B929-AC5E0F46AB0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96282" y="1241123"/>
            <a:ext cx="1460500" cy="222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7360836"/>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9F894-E56B-7B47-B000-8DCFE302C31D}"/>
              </a:ext>
            </a:extLst>
          </p:cNvPr>
          <p:cNvSpPr>
            <a:spLocks noGrp="1"/>
          </p:cNvSpPr>
          <p:nvPr>
            <p:ph type="title"/>
          </p:nvPr>
        </p:nvSpPr>
        <p:spPr/>
        <p:txBody>
          <a:bodyPr/>
          <a:lstStyle/>
          <a:p>
            <a:r>
              <a:rPr lang="en-US" dirty="0"/>
              <a:t>Using a metadata repository to describe data</a:t>
            </a:r>
          </a:p>
        </p:txBody>
      </p:sp>
      <p:sp>
        <p:nvSpPr>
          <p:cNvPr id="3" name="Slide Number Placeholder 2">
            <a:extLst>
              <a:ext uri="{FF2B5EF4-FFF2-40B4-BE49-F238E27FC236}">
                <a16:creationId xmlns:a16="http://schemas.microsoft.com/office/drawing/2014/main" id="{0A1EED74-0E9F-294B-985B-2ECEA141F5F0}"/>
              </a:ext>
            </a:extLst>
          </p:cNvPr>
          <p:cNvSpPr>
            <a:spLocks noGrp="1"/>
          </p:cNvSpPr>
          <p:nvPr>
            <p:ph type="sldNum" idx="12"/>
          </p:nvPr>
        </p:nvSpPr>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5</a:t>
            </a:fld>
            <a:endParaRPr lang="en-US" sz="1000"/>
          </a:p>
        </p:txBody>
      </p:sp>
      <p:pic>
        <p:nvPicPr>
          <p:cNvPr id="1030" name="Picture 6" descr="Image result for tortoise no shell">
            <a:hlinkClick r:id="rId2"/>
            <a:extLst>
              <a:ext uri="{FF2B5EF4-FFF2-40B4-BE49-F238E27FC236}">
                <a16:creationId xmlns:a16="http://schemas.microsoft.com/office/drawing/2014/main" id="{725E6F53-0AE9-2F48-ACE4-480CA5EB0E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942" y="1738029"/>
            <a:ext cx="1460500" cy="222250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196">
            <a:extLst>
              <a:ext uri="{FF2B5EF4-FFF2-40B4-BE49-F238E27FC236}">
                <a16:creationId xmlns:a16="http://schemas.microsoft.com/office/drawing/2014/main" id="{F63B1C14-AC55-AD40-90A3-93268E704BA9}"/>
              </a:ext>
            </a:extLst>
          </p:cNvPr>
          <p:cNvCxnSpPr>
            <a:stCxn id="118" idx="2"/>
            <a:endCxn id="129" idx="1"/>
          </p:cNvCxnSpPr>
          <p:nvPr/>
        </p:nvCxnSpPr>
        <p:spPr bwMode="auto">
          <a:xfrm rot="16200000" flipH="1">
            <a:off x="5015251"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8" name="Can 7">
            <a:extLst>
              <a:ext uri="{FF2B5EF4-FFF2-40B4-BE49-F238E27FC236}">
                <a16:creationId xmlns:a16="http://schemas.microsoft.com/office/drawing/2014/main" id="{B7C91CD3-150E-9046-B44C-5F49CEF0E0DA}"/>
              </a:ext>
            </a:extLst>
          </p:cNvPr>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 name="Can 8">
            <a:extLst>
              <a:ext uri="{FF2B5EF4-FFF2-40B4-BE49-F238E27FC236}">
                <a16:creationId xmlns:a16="http://schemas.microsoft.com/office/drawing/2014/main" id="{D4577C59-69FF-7342-829B-896EBC3E241A}"/>
              </a:ext>
            </a:extLst>
          </p:cNvPr>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 name="Can 9">
            <a:extLst>
              <a:ext uri="{FF2B5EF4-FFF2-40B4-BE49-F238E27FC236}">
                <a16:creationId xmlns:a16="http://schemas.microsoft.com/office/drawing/2014/main" id="{4121F635-D8FB-8B4A-A93D-15645B21DB03}"/>
              </a:ext>
            </a:extLst>
          </p:cNvPr>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1" name="Straight Arrow Connector 199">
            <a:extLst>
              <a:ext uri="{FF2B5EF4-FFF2-40B4-BE49-F238E27FC236}">
                <a16:creationId xmlns:a16="http://schemas.microsoft.com/office/drawing/2014/main" id="{6C23161E-63F6-6E43-B573-E328EC53DFB5}"/>
              </a:ext>
            </a:extLst>
          </p:cNvPr>
          <p:cNvCxnSpPr>
            <a:endCxn id="10" idx="1"/>
          </p:cNvCxnSpPr>
          <p:nvPr/>
        </p:nvCxnSpPr>
        <p:spPr bwMode="auto">
          <a:xfrm rot="16200000" flipH="1">
            <a:off x="4646133" y="2362163"/>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 name="Straight Arrow Connector 196">
            <a:extLst>
              <a:ext uri="{FF2B5EF4-FFF2-40B4-BE49-F238E27FC236}">
                <a16:creationId xmlns:a16="http://schemas.microsoft.com/office/drawing/2014/main" id="{E565D900-F55B-E941-A161-22200AC491CC}"/>
              </a:ext>
            </a:extLst>
          </p:cNvPr>
          <p:cNvCxnSpPr>
            <a:stCxn id="53" idx="2"/>
            <a:endCxn id="9" idx="1"/>
          </p:cNvCxnSpPr>
          <p:nvPr/>
        </p:nvCxnSpPr>
        <p:spPr bwMode="auto">
          <a:xfrm rot="16200000" flipH="1">
            <a:off x="4376268"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 name="Can 12">
            <a:extLst>
              <a:ext uri="{FF2B5EF4-FFF2-40B4-BE49-F238E27FC236}">
                <a16:creationId xmlns:a16="http://schemas.microsoft.com/office/drawing/2014/main" id="{662A0EB6-5FB3-9245-9B66-0653A1019311}"/>
              </a:ext>
            </a:extLst>
          </p:cNvPr>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4" name="Straight Arrow Connector 199">
            <a:extLst>
              <a:ext uri="{FF2B5EF4-FFF2-40B4-BE49-F238E27FC236}">
                <a16:creationId xmlns:a16="http://schemas.microsoft.com/office/drawing/2014/main" id="{27319729-9E30-F240-91C2-78F6933E5210}"/>
              </a:ext>
            </a:extLst>
          </p:cNvPr>
          <p:cNvCxnSpPr>
            <a:stCxn id="53" idx="2"/>
            <a:endCxn id="13"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6" name="Straight Arrow Connector 199">
            <a:extLst>
              <a:ext uri="{FF2B5EF4-FFF2-40B4-BE49-F238E27FC236}">
                <a16:creationId xmlns:a16="http://schemas.microsoft.com/office/drawing/2014/main" id="{B28BA1EF-C1DD-EF42-8620-FFA8ACB292BE}"/>
              </a:ext>
            </a:extLst>
          </p:cNvPr>
          <p:cNvCxnSpPr>
            <a:endCxn id="8"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7" name="Can 46">
            <a:extLst>
              <a:ext uri="{FF2B5EF4-FFF2-40B4-BE49-F238E27FC236}">
                <a16:creationId xmlns:a16="http://schemas.microsoft.com/office/drawing/2014/main" id="{7E009483-E97B-D84D-ADF7-41AE87292A33}"/>
              </a:ext>
            </a:extLst>
          </p:cNvPr>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8" name="Can 47">
            <a:extLst>
              <a:ext uri="{FF2B5EF4-FFF2-40B4-BE49-F238E27FC236}">
                <a16:creationId xmlns:a16="http://schemas.microsoft.com/office/drawing/2014/main" id="{9ED7E71E-42B5-9241-BBE2-557A49CA30F4}"/>
              </a:ext>
            </a:extLst>
          </p:cNvPr>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9" name="Straight Arrow Connector 196">
            <a:extLst>
              <a:ext uri="{FF2B5EF4-FFF2-40B4-BE49-F238E27FC236}">
                <a16:creationId xmlns:a16="http://schemas.microsoft.com/office/drawing/2014/main" id="{8EDA2CCC-FE80-7046-8F1F-6BCA25C88376}"/>
              </a:ext>
            </a:extLst>
          </p:cNvPr>
          <p:cNvCxnSpPr>
            <a:stCxn id="53" idx="2"/>
            <a:endCxn id="48"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0" name="Can 49">
            <a:extLst>
              <a:ext uri="{FF2B5EF4-FFF2-40B4-BE49-F238E27FC236}">
                <a16:creationId xmlns:a16="http://schemas.microsoft.com/office/drawing/2014/main" id="{3E6D11E6-F237-664F-8E10-B1F7723B037B}"/>
              </a:ext>
            </a:extLst>
          </p:cNvPr>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1" name="Straight Arrow Connector 199">
            <a:extLst>
              <a:ext uri="{FF2B5EF4-FFF2-40B4-BE49-F238E27FC236}">
                <a16:creationId xmlns:a16="http://schemas.microsoft.com/office/drawing/2014/main" id="{C57D7C5F-07AD-9B4E-A822-B8BB88396F17}"/>
              </a:ext>
            </a:extLst>
          </p:cNvPr>
          <p:cNvCxnSpPr>
            <a:endCxn id="50" idx="1"/>
          </p:cNvCxnSpPr>
          <p:nvPr/>
        </p:nvCxnSpPr>
        <p:spPr bwMode="auto">
          <a:xfrm rot="5400000">
            <a:off x="3377778" y="2605041"/>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2" name="Straight Arrow Connector 196">
            <a:extLst>
              <a:ext uri="{FF2B5EF4-FFF2-40B4-BE49-F238E27FC236}">
                <a16:creationId xmlns:a16="http://schemas.microsoft.com/office/drawing/2014/main" id="{9084C136-B5FE-A64F-8C9A-22D5F26D509E}"/>
              </a:ext>
            </a:extLst>
          </p:cNvPr>
          <p:cNvCxnSpPr>
            <a:stCxn id="53" idx="2"/>
            <a:endCxn id="47" idx="1"/>
          </p:cNvCxnSpPr>
          <p:nvPr/>
        </p:nvCxnSpPr>
        <p:spPr bwMode="auto">
          <a:xfrm rot="5400000">
            <a:off x="2950309"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3" name="Rectangle 52">
            <a:extLst>
              <a:ext uri="{FF2B5EF4-FFF2-40B4-BE49-F238E27FC236}">
                <a16:creationId xmlns:a16="http://schemas.microsoft.com/office/drawing/2014/main" id="{BD4D469E-184B-8D4D-9A62-D7D99CBB7F7E}"/>
              </a:ext>
            </a:extLst>
          </p:cNvPr>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4" name="Rectangle 53">
            <a:extLst>
              <a:ext uri="{FF2B5EF4-FFF2-40B4-BE49-F238E27FC236}">
                <a16:creationId xmlns:a16="http://schemas.microsoft.com/office/drawing/2014/main" id="{EC22CF59-2658-8747-A418-9E37F18C27A5}"/>
              </a:ext>
            </a:extLst>
          </p:cNvPr>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5" name="Rectangle 54">
            <a:extLst>
              <a:ext uri="{FF2B5EF4-FFF2-40B4-BE49-F238E27FC236}">
                <a16:creationId xmlns:a16="http://schemas.microsoft.com/office/drawing/2014/main" id="{95D10F3D-2E90-3A4D-A4AC-048BF1077411}"/>
              </a:ext>
            </a:extLst>
          </p:cNvPr>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6" name="Rectangle 55">
            <a:extLst>
              <a:ext uri="{FF2B5EF4-FFF2-40B4-BE49-F238E27FC236}">
                <a16:creationId xmlns:a16="http://schemas.microsoft.com/office/drawing/2014/main" id="{8AE4E712-D623-FE46-8FC8-5FEDA569D430}"/>
              </a:ext>
            </a:extLst>
          </p:cNvPr>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Round Diagonal Corner Rectangle 56">
            <a:extLst>
              <a:ext uri="{FF2B5EF4-FFF2-40B4-BE49-F238E27FC236}">
                <a16:creationId xmlns:a16="http://schemas.microsoft.com/office/drawing/2014/main" id="{83FE983F-480A-FD49-A639-761A9E9E1D22}"/>
              </a:ext>
            </a:extLst>
          </p:cNvPr>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58" name="Cross 57">
            <a:extLst>
              <a:ext uri="{FF2B5EF4-FFF2-40B4-BE49-F238E27FC236}">
                <a16:creationId xmlns:a16="http://schemas.microsoft.com/office/drawing/2014/main" id="{FF4FE3BF-902E-B748-8FAD-F712629EFD8D}"/>
              </a:ext>
            </a:extLst>
          </p:cNvPr>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59" name="Group 4">
            <a:extLst>
              <a:ext uri="{FF2B5EF4-FFF2-40B4-BE49-F238E27FC236}">
                <a16:creationId xmlns:a16="http://schemas.microsoft.com/office/drawing/2014/main" id="{9F7D5785-8041-AD45-A908-B83091A4DF37}"/>
              </a:ext>
            </a:extLst>
          </p:cNvPr>
          <p:cNvGrpSpPr>
            <a:grpSpLocks/>
          </p:cNvGrpSpPr>
          <p:nvPr/>
        </p:nvGrpSpPr>
        <p:grpSpPr bwMode="auto">
          <a:xfrm>
            <a:off x="4421559" y="1712090"/>
            <a:ext cx="42863" cy="79375"/>
            <a:chOff x="603250" y="4737100"/>
            <a:chExt cx="355600" cy="654050"/>
          </a:xfrm>
        </p:grpSpPr>
        <p:sp>
          <p:nvSpPr>
            <p:cNvPr id="60" name="Delay 59">
              <a:extLst>
                <a:ext uri="{FF2B5EF4-FFF2-40B4-BE49-F238E27FC236}">
                  <a16:creationId xmlns:a16="http://schemas.microsoft.com/office/drawing/2014/main" id="{DCD3EFA1-CC29-004E-B3E0-20EABA21C0F3}"/>
                </a:ext>
              </a:extLst>
            </p:cNvPr>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1" name="Oval 60">
              <a:extLst>
                <a:ext uri="{FF2B5EF4-FFF2-40B4-BE49-F238E27FC236}">
                  <a16:creationId xmlns:a16="http://schemas.microsoft.com/office/drawing/2014/main" id="{A0F4D7A2-E89B-E143-A89B-7F1748171DAC}"/>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62" name="Group 4">
            <a:extLst>
              <a:ext uri="{FF2B5EF4-FFF2-40B4-BE49-F238E27FC236}">
                <a16:creationId xmlns:a16="http://schemas.microsoft.com/office/drawing/2014/main" id="{E2227526-7135-8A42-A6AF-44E378EA8A85}"/>
              </a:ext>
            </a:extLst>
          </p:cNvPr>
          <p:cNvGrpSpPr>
            <a:grpSpLocks/>
          </p:cNvGrpSpPr>
          <p:nvPr/>
        </p:nvGrpSpPr>
        <p:grpSpPr bwMode="auto">
          <a:xfrm>
            <a:off x="4454839" y="1458062"/>
            <a:ext cx="44450" cy="85725"/>
            <a:chOff x="603250" y="4737100"/>
            <a:chExt cx="355600" cy="654050"/>
          </a:xfrm>
        </p:grpSpPr>
        <p:sp>
          <p:nvSpPr>
            <p:cNvPr id="63" name="Delay 62">
              <a:extLst>
                <a:ext uri="{FF2B5EF4-FFF2-40B4-BE49-F238E27FC236}">
                  <a16:creationId xmlns:a16="http://schemas.microsoft.com/office/drawing/2014/main" id="{FC05E831-94EA-1B4B-9D65-DB5074797F88}"/>
                </a:ext>
              </a:extLst>
            </p:cNvPr>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4" name="Oval 63">
              <a:extLst>
                <a:ext uri="{FF2B5EF4-FFF2-40B4-BE49-F238E27FC236}">
                  <a16:creationId xmlns:a16="http://schemas.microsoft.com/office/drawing/2014/main" id="{ACAC2FD8-F854-4E45-9476-C602813414CA}"/>
                </a:ext>
              </a:extLst>
            </p:cNvPr>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65" name="Straight Connector 64">
            <a:extLst>
              <a:ext uri="{FF2B5EF4-FFF2-40B4-BE49-F238E27FC236}">
                <a16:creationId xmlns:a16="http://schemas.microsoft.com/office/drawing/2014/main" id="{A82A13B5-C050-004D-8A59-6249A821CC7E}"/>
              </a:ext>
            </a:extLst>
          </p:cNvPr>
          <p:cNvCxnSpPr>
            <a:stCxn id="63" idx="2"/>
            <a:endCxn id="57"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6" name="Straight Connector 65">
            <a:extLst>
              <a:ext uri="{FF2B5EF4-FFF2-40B4-BE49-F238E27FC236}">
                <a16:creationId xmlns:a16="http://schemas.microsoft.com/office/drawing/2014/main" id="{5D3F6163-1C78-4F44-A2A7-D54110F1DA18}"/>
              </a:ext>
            </a:extLst>
          </p:cNvPr>
          <p:cNvCxnSpPr>
            <a:stCxn id="58" idx="0"/>
            <a:endCxn id="57"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7" name="Straight Connector 66">
            <a:extLst>
              <a:ext uri="{FF2B5EF4-FFF2-40B4-BE49-F238E27FC236}">
                <a16:creationId xmlns:a16="http://schemas.microsoft.com/office/drawing/2014/main" id="{C7395179-FF7C-8A45-9E7D-1EB5D3DE2029}"/>
              </a:ext>
            </a:extLst>
          </p:cNvPr>
          <p:cNvCxnSpPr>
            <a:stCxn id="58" idx="2"/>
            <a:endCxn id="60"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8" name="Rectangle 67">
            <a:extLst>
              <a:ext uri="{FF2B5EF4-FFF2-40B4-BE49-F238E27FC236}">
                <a16:creationId xmlns:a16="http://schemas.microsoft.com/office/drawing/2014/main" id="{A6CB6703-164F-1842-A698-037249F89FAE}"/>
              </a:ext>
            </a:extLst>
          </p:cNvPr>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69" name="Rectangle 68">
            <a:extLst>
              <a:ext uri="{FF2B5EF4-FFF2-40B4-BE49-F238E27FC236}">
                <a16:creationId xmlns:a16="http://schemas.microsoft.com/office/drawing/2014/main" id="{8C5C18A8-5A3B-264F-96F8-B8EEBB09EAA9}"/>
              </a:ext>
            </a:extLst>
          </p:cNvPr>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0" name="Rectangle 69">
            <a:extLst>
              <a:ext uri="{FF2B5EF4-FFF2-40B4-BE49-F238E27FC236}">
                <a16:creationId xmlns:a16="http://schemas.microsoft.com/office/drawing/2014/main" id="{6F091A21-557E-FD43-A981-B4BFCE2971D2}"/>
              </a:ext>
            </a:extLst>
          </p:cNvPr>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1" name="Rectangle 70">
            <a:extLst>
              <a:ext uri="{FF2B5EF4-FFF2-40B4-BE49-F238E27FC236}">
                <a16:creationId xmlns:a16="http://schemas.microsoft.com/office/drawing/2014/main" id="{64FB6D30-5386-504C-8C2D-51D6F2F55DBF}"/>
              </a:ext>
            </a:extLst>
          </p:cNvPr>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2" name="Rectangle 71">
            <a:extLst>
              <a:ext uri="{FF2B5EF4-FFF2-40B4-BE49-F238E27FC236}">
                <a16:creationId xmlns:a16="http://schemas.microsoft.com/office/drawing/2014/main" id="{FA957AD5-B9B4-C443-AB77-5852E8B7A9A7}"/>
              </a:ext>
            </a:extLst>
          </p:cNvPr>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73" name="Rectangle 72">
            <a:extLst>
              <a:ext uri="{FF2B5EF4-FFF2-40B4-BE49-F238E27FC236}">
                <a16:creationId xmlns:a16="http://schemas.microsoft.com/office/drawing/2014/main" id="{8A24B49B-C9AA-E046-96BE-AC5DEDAAB960}"/>
              </a:ext>
            </a:extLst>
          </p:cNvPr>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74" name="Group 193">
            <a:extLst>
              <a:ext uri="{FF2B5EF4-FFF2-40B4-BE49-F238E27FC236}">
                <a16:creationId xmlns:a16="http://schemas.microsoft.com/office/drawing/2014/main" id="{422D850F-C2FB-6A48-A17B-44F536914911}"/>
              </a:ext>
            </a:extLst>
          </p:cNvPr>
          <p:cNvGrpSpPr>
            <a:grpSpLocks/>
          </p:cNvGrpSpPr>
          <p:nvPr/>
        </p:nvGrpSpPr>
        <p:grpSpPr bwMode="auto">
          <a:xfrm>
            <a:off x="3981764" y="1385046"/>
            <a:ext cx="252412" cy="369887"/>
            <a:chOff x="552317" y="2476596"/>
            <a:chExt cx="701871" cy="1650326"/>
          </a:xfrm>
        </p:grpSpPr>
        <p:grpSp>
          <p:nvGrpSpPr>
            <p:cNvPr id="75" name="Group 218">
              <a:extLst>
                <a:ext uri="{FF2B5EF4-FFF2-40B4-BE49-F238E27FC236}">
                  <a16:creationId xmlns:a16="http://schemas.microsoft.com/office/drawing/2014/main" id="{F1C1398C-8E3D-7848-8801-811E41BA3385}"/>
                </a:ext>
              </a:extLst>
            </p:cNvPr>
            <p:cNvGrpSpPr>
              <a:grpSpLocks/>
            </p:cNvGrpSpPr>
            <p:nvPr/>
          </p:nvGrpSpPr>
          <p:grpSpPr bwMode="auto">
            <a:xfrm>
              <a:off x="552317" y="2476596"/>
              <a:ext cx="692981" cy="531812"/>
              <a:chOff x="1933176" y="4572069"/>
              <a:chExt cx="813220" cy="531812"/>
            </a:xfrm>
          </p:grpSpPr>
          <p:sp>
            <p:nvSpPr>
              <p:cNvPr id="86" name="Rectangle 85">
                <a:extLst>
                  <a:ext uri="{FF2B5EF4-FFF2-40B4-BE49-F238E27FC236}">
                    <a16:creationId xmlns:a16="http://schemas.microsoft.com/office/drawing/2014/main" id="{7A7941B2-512D-9643-A68C-8A3F790095FC}"/>
                  </a:ext>
                </a:extLst>
              </p:cNvPr>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7" name="Rectangle 86">
                <a:extLst>
                  <a:ext uri="{FF2B5EF4-FFF2-40B4-BE49-F238E27FC236}">
                    <a16:creationId xmlns:a16="http://schemas.microsoft.com/office/drawing/2014/main" id="{F5A49B9F-24C8-814A-955B-F1D81670031B}"/>
                  </a:ext>
                </a:extLst>
              </p:cNvPr>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a:extLst>
                  <a:ext uri="{FF2B5EF4-FFF2-40B4-BE49-F238E27FC236}">
                    <a16:creationId xmlns:a16="http://schemas.microsoft.com/office/drawing/2014/main" id="{45398CDE-32B3-3A4C-AA50-77B652BD21F9}"/>
                  </a:ext>
                </a:extLst>
              </p:cNvPr>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9" name="Rectangle 88">
                <a:extLst>
                  <a:ext uri="{FF2B5EF4-FFF2-40B4-BE49-F238E27FC236}">
                    <a16:creationId xmlns:a16="http://schemas.microsoft.com/office/drawing/2014/main" id="{B8C4FB41-0844-2541-8670-8EFBC5106183}"/>
                  </a:ext>
                </a:extLst>
              </p:cNvPr>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6" name="Group 218">
              <a:extLst>
                <a:ext uri="{FF2B5EF4-FFF2-40B4-BE49-F238E27FC236}">
                  <a16:creationId xmlns:a16="http://schemas.microsoft.com/office/drawing/2014/main" id="{23299FE6-9964-E84C-AED4-D0194996E91D}"/>
                </a:ext>
              </a:extLst>
            </p:cNvPr>
            <p:cNvGrpSpPr>
              <a:grpSpLocks/>
            </p:cNvGrpSpPr>
            <p:nvPr/>
          </p:nvGrpSpPr>
          <p:grpSpPr bwMode="auto">
            <a:xfrm>
              <a:off x="559469" y="3064221"/>
              <a:ext cx="690274" cy="404812"/>
              <a:chOff x="1936353" y="4699069"/>
              <a:chExt cx="810043" cy="404812"/>
            </a:xfrm>
          </p:grpSpPr>
          <p:sp>
            <p:nvSpPr>
              <p:cNvPr id="83" name="Rectangle 82">
                <a:extLst>
                  <a:ext uri="{FF2B5EF4-FFF2-40B4-BE49-F238E27FC236}">
                    <a16:creationId xmlns:a16="http://schemas.microsoft.com/office/drawing/2014/main" id="{22324257-47BC-3C4E-9109-AFFA7A787AA3}"/>
                  </a:ext>
                </a:extLst>
              </p:cNvPr>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4" name="Rectangle 83">
                <a:extLst>
                  <a:ext uri="{FF2B5EF4-FFF2-40B4-BE49-F238E27FC236}">
                    <a16:creationId xmlns:a16="http://schemas.microsoft.com/office/drawing/2014/main" id="{3972AE0F-2505-2B44-BED7-80554EF46F86}"/>
                  </a:ext>
                </a:extLst>
              </p:cNvPr>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5" name="Rectangle 84">
                <a:extLst>
                  <a:ext uri="{FF2B5EF4-FFF2-40B4-BE49-F238E27FC236}">
                    <a16:creationId xmlns:a16="http://schemas.microsoft.com/office/drawing/2014/main" id="{E10DA30F-5D35-C145-A3D6-45AABD2EAB53}"/>
                  </a:ext>
                </a:extLst>
              </p:cNvPr>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7" name="Group 218">
              <a:extLst>
                <a:ext uri="{FF2B5EF4-FFF2-40B4-BE49-F238E27FC236}">
                  <a16:creationId xmlns:a16="http://schemas.microsoft.com/office/drawing/2014/main" id="{21A00E78-957C-A84C-B220-B439C4EB5B8F}"/>
                </a:ext>
              </a:extLst>
            </p:cNvPr>
            <p:cNvGrpSpPr>
              <a:grpSpLocks/>
            </p:cNvGrpSpPr>
            <p:nvPr/>
          </p:nvGrpSpPr>
          <p:grpSpPr bwMode="auto">
            <a:xfrm>
              <a:off x="578418" y="3561833"/>
              <a:ext cx="671326" cy="252412"/>
              <a:chOff x="1958589" y="4851469"/>
              <a:chExt cx="787807" cy="252412"/>
            </a:xfrm>
          </p:grpSpPr>
          <p:sp>
            <p:nvSpPr>
              <p:cNvPr id="81" name="Rectangle 80">
                <a:extLst>
                  <a:ext uri="{FF2B5EF4-FFF2-40B4-BE49-F238E27FC236}">
                    <a16:creationId xmlns:a16="http://schemas.microsoft.com/office/drawing/2014/main" id="{168486E9-4A41-6C43-A8A1-AB09286A796A}"/>
                  </a:ext>
                </a:extLst>
              </p:cNvPr>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2" name="Rectangle 81">
                <a:extLst>
                  <a:ext uri="{FF2B5EF4-FFF2-40B4-BE49-F238E27FC236}">
                    <a16:creationId xmlns:a16="http://schemas.microsoft.com/office/drawing/2014/main" id="{80E78E78-B552-D348-8635-679441FCD08F}"/>
                  </a:ext>
                </a:extLst>
              </p:cNvPr>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78" name="Group 218">
              <a:extLst>
                <a:ext uri="{FF2B5EF4-FFF2-40B4-BE49-F238E27FC236}">
                  <a16:creationId xmlns:a16="http://schemas.microsoft.com/office/drawing/2014/main" id="{C8917F95-E779-E341-AD4D-E7CD7C07F7B2}"/>
                </a:ext>
              </a:extLst>
            </p:cNvPr>
            <p:cNvGrpSpPr>
              <a:grpSpLocks/>
            </p:cNvGrpSpPr>
            <p:nvPr/>
          </p:nvGrpSpPr>
          <p:grpSpPr bwMode="auto">
            <a:xfrm>
              <a:off x="582862" y="3874510"/>
              <a:ext cx="671326" cy="252412"/>
              <a:chOff x="1958589" y="4851469"/>
              <a:chExt cx="787807" cy="252412"/>
            </a:xfrm>
          </p:grpSpPr>
          <p:sp>
            <p:nvSpPr>
              <p:cNvPr id="79" name="Rectangle 78">
                <a:extLst>
                  <a:ext uri="{FF2B5EF4-FFF2-40B4-BE49-F238E27FC236}">
                    <a16:creationId xmlns:a16="http://schemas.microsoft.com/office/drawing/2014/main" id="{0029D178-FB15-D046-8B75-F283426CF386}"/>
                  </a:ext>
                </a:extLst>
              </p:cNvPr>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a:extLst>
                  <a:ext uri="{FF2B5EF4-FFF2-40B4-BE49-F238E27FC236}">
                    <a16:creationId xmlns:a16="http://schemas.microsoft.com/office/drawing/2014/main" id="{4522344D-06B0-B04B-BF68-F52EA22C7411}"/>
                  </a:ext>
                </a:extLst>
              </p:cNvPr>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0" name="Rectangle 89">
            <a:extLst>
              <a:ext uri="{FF2B5EF4-FFF2-40B4-BE49-F238E27FC236}">
                <a16:creationId xmlns:a16="http://schemas.microsoft.com/office/drawing/2014/main" id="{BC6E471E-297D-9844-B5F4-E6D14EA9D961}"/>
              </a:ext>
            </a:extLst>
          </p:cNvPr>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1" name="Straight Connector 90">
            <a:extLst>
              <a:ext uri="{FF2B5EF4-FFF2-40B4-BE49-F238E27FC236}">
                <a16:creationId xmlns:a16="http://schemas.microsoft.com/office/drawing/2014/main" id="{843021E8-BFCA-DE4A-98B2-050431FD4CB1}"/>
              </a:ext>
            </a:extLst>
          </p:cNvPr>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2" name="Straight Connector 91">
            <a:extLst>
              <a:ext uri="{FF2B5EF4-FFF2-40B4-BE49-F238E27FC236}">
                <a16:creationId xmlns:a16="http://schemas.microsoft.com/office/drawing/2014/main" id="{0128ABEC-3C63-CB40-A64A-4C5D8383A9B2}"/>
              </a:ext>
            </a:extLst>
          </p:cNvPr>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3" name="Straight Connector 92">
            <a:extLst>
              <a:ext uri="{FF2B5EF4-FFF2-40B4-BE49-F238E27FC236}">
                <a16:creationId xmlns:a16="http://schemas.microsoft.com/office/drawing/2014/main" id="{7264CB78-23CA-434F-919A-9BB8D6695A34}"/>
              </a:ext>
            </a:extLst>
          </p:cNvPr>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4" name="Straight Connector 93">
            <a:extLst>
              <a:ext uri="{FF2B5EF4-FFF2-40B4-BE49-F238E27FC236}">
                <a16:creationId xmlns:a16="http://schemas.microsoft.com/office/drawing/2014/main" id="{98EE8FFF-1E81-8D47-9786-52D5B10354A7}"/>
              </a:ext>
            </a:extLst>
          </p:cNvPr>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5" name="Straight Connector 94">
            <a:extLst>
              <a:ext uri="{FF2B5EF4-FFF2-40B4-BE49-F238E27FC236}">
                <a16:creationId xmlns:a16="http://schemas.microsoft.com/office/drawing/2014/main" id="{046F7FA2-6650-B04E-9F10-06142DC9BD85}"/>
              </a:ext>
            </a:extLst>
          </p:cNvPr>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6" name="Straight Connector 95">
            <a:extLst>
              <a:ext uri="{FF2B5EF4-FFF2-40B4-BE49-F238E27FC236}">
                <a16:creationId xmlns:a16="http://schemas.microsoft.com/office/drawing/2014/main" id="{40FCB568-FB5F-8B42-A856-C72D160565CF}"/>
              </a:ext>
            </a:extLst>
          </p:cNvPr>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7" name="Straight Connector 96">
            <a:extLst>
              <a:ext uri="{FF2B5EF4-FFF2-40B4-BE49-F238E27FC236}">
                <a16:creationId xmlns:a16="http://schemas.microsoft.com/office/drawing/2014/main" id="{67C7DFCF-F59C-9445-9833-3692FEEEE9F5}"/>
              </a:ext>
            </a:extLst>
          </p:cNvPr>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8" name="Straight Connector 97">
            <a:extLst>
              <a:ext uri="{FF2B5EF4-FFF2-40B4-BE49-F238E27FC236}">
                <a16:creationId xmlns:a16="http://schemas.microsoft.com/office/drawing/2014/main" id="{1A3FD93D-7EB2-9044-9B4E-BF87EA9F95AF}"/>
              </a:ext>
            </a:extLst>
          </p:cNvPr>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99" name="Straight Connector 98">
            <a:extLst>
              <a:ext uri="{FF2B5EF4-FFF2-40B4-BE49-F238E27FC236}">
                <a16:creationId xmlns:a16="http://schemas.microsoft.com/office/drawing/2014/main" id="{C57044B5-EAD0-E549-B234-D6FECCFB8EF3}"/>
              </a:ext>
            </a:extLst>
          </p:cNvPr>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0" name="Straight Connector 99">
            <a:extLst>
              <a:ext uri="{FF2B5EF4-FFF2-40B4-BE49-F238E27FC236}">
                <a16:creationId xmlns:a16="http://schemas.microsoft.com/office/drawing/2014/main" id="{AD5CA45A-0A58-D841-84EB-B2A900AE1C9A}"/>
              </a:ext>
            </a:extLst>
          </p:cNvPr>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1" name="Straight Connector 100">
            <a:extLst>
              <a:ext uri="{FF2B5EF4-FFF2-40B4-BE49-F238E27FC236}">
                <a16:creationId xmlns:a16="http://schemas.microsoft.com/office/drawing/2014/main" id="{AAF91E0C-2EBA-3644-A405-5B5D3AF19315}"/>
              </a:ext>
            </a:extLst>
          </p:cNvPr>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6C50BC13-E678-6346-AA3B-A929FE134329}"/>
              </a:ext>
            </a:extLst>
          </p:cNvPr>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03" name="Group 97">
            <a:extLst>
              <a:ext uri="{FF2B5EF4-FFF2-40B4-BE49-F238E27FC236}">
                <a16:creationId xmlns:a16="http://schemas.microsoft.com/office/drawing/2014/main" id="{4F422092-97A9-514F-A407-9AD358C67427}"/>
              </a:ext>
            </a:extLst>
          </p:cNvPr>
          <p:cNvGrpSpPr>
            <a:grpSpLocks/>
          </p:cNvGrpSpPr>
          <p:nvPr/>
        </p:nvGrpSpPr>
        <p:grpSpPr bwMode="auto">
          <a:xfrm>
            <a:off x="4859677" y="1432663"/>
            <a:ext cx="23813" cy="25400"/>
            <a:chOff x="8112931" y="3217866"/>
            <a:chExt cx="110967" cy="110967"/>
          </a:xfrm>
        </p:grpSpPr>
        <p:sp>
          <p:nvSpPr>
            <p:cNvPr id="104" name="Oval 103">
              <a:extLst>
                <a:ext uri="{FF2B5EF4-FFF2-40B4-BE49-F238E27FC236}">
                  <a16:creationId xmlns:a16="http://schemas.microsoft.com/office/drawing/2014/main" id="{A502C7A1-64BD-384D-90F0-6CC17854311E}"/>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5" name="Oval 104">
              <a:extLst>
                <a:ext uri="{FF2B5EF4-FFF2-40B4-BE49-F238E27FC236}">
                  <a16:creationId xmlns:a16="http://schemas.microsoft.com/office/drawing/2014/main" id="{F7E9ADA2-EBB0-D04D-A005-8BC4A1EC41FD}"/>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06" name="Group 98">
            <a:extLst>
              <a:ext uri="{FF2B5EF4-FFF2-40B4-BE49-F238E27FC236}">
                <a16:creationId xmlns:a16="http://schemas.microsoft.com/office/drawing/2014/main" id="{A826EF34-14B8-634D-AFD0-1F255407489D}"/>
              </a:ext>
            </a:extLst>
          </p:cNvPr>
          <p:cNvGrpSpPr>
            <a:grpSpLocks/>
          </p:cNvGrpSpPr>
          <p:nvPr/>
        </p:nvGrpSpPr>
        <p:grpSpPr bwMode="auto">
          <a:xfrm>
            <a:off x="4859677" y="1442187"/>
            <a:ext cx="23813" cy="23812"/>
            <a:chOff x="8112931" y="3217866"/>
            <a:chExt cx="110967" cy="110967"/>
          </a:xfrm>
        </p:grpSpPr>
        <p:sp>
          <p:nvSpPr>
            <p:cNvPr id="107" name="Oval 106">
              <a:extLst>
                <a:ext uri="{FF2B5EF4-FFF2-40B4-BE49-F238E27FC236}">
                  <a16:creationId xmlns:a16="http://schemas.microsoft.com/office/drawing/2014/main" id="{63758D01-35FB-4342-861E-67DA6899793E}"/>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08" name="Oval 107">
              <a:extLst>
                <a:ext uri="{FF2B5EF4-FFF2-40B4-BE49-F238E27FC236}">
                  <a16:creationId xmlns:a16="http://schemas.microsoft.com/office/drawing/2014/main" id="{67E11049-8729-974B-A31A-DCD947D90693}"/>
                </a:ext>
              </a:extLst>
            </p:cNvPr>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09" name="Group 101">
            <a:extLst>
              <a:ext uri="{FF2B5EF4-FFF2-40B4-BE49-F238E27FC236}">
                <a16:creationId xmlns:a16="http://schemas.microsoft.com/office/drawing/2014/main" id="{1793284E-847F-2A4B-AEB3-7F8D49CA447B}"/>
              </a:ext>
            </a:extLst>
          </p:cNvPr>
          <p:cNvGrpSpPr>
            <a:grpSpLocks/>
          </p:cNvGrpSpPr>
          <p:nvPr/>
        </p:nvGrpSpPr>
        <p:grpSpPr bwMode="auto">
          <a:xfrm>
            <a:off x="4859677" y="1475524"/>
            <a:ext cx="23813" cy="25400"/>
            <a:chOff x="8112931" y="3217866"/>
            <a:chExt cx="110967" cy="110967"/>
          </a:xfrm>
        </p:grpSpPr>
        <p:sp>
          <p:nvSpPr>
            <p:cNvPr id="110" name="Oval 109">
              <a:extLst>
                <a:ext uri="{FF2B5EF4-FFF2-40B4-BE49-F238E27FC236}">
                  <a16:creationId xmlns:a16="http://schemas.microsoft.com/office/drawing/2014/main" id="{37C221B9-2ED8-564F-8605-258D9956F2C4}"/>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1" name="Oval 110">
              <a:extLst>
                <a:ext uri="{FF2B5EF4-FFF2-40B4-BE49-F238E27FC236}">
                  <a16:creationId xmlns:a16="http://schemas.microsoft.com/office/drawing/2014/main" id="{B49ABCE2-E045-7847-9486-6CBEEDBB48BD}"/>
                </a:ext>
              </a:extLst>
            </p:cNvPr>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2" name="Group 104">
            <a:extLst>
              <a:ext uri="{FF2B5EF4-FFF2-40B4-BE49-F238E27FC236}">
                <a16:creationId xmlns:a16="http://schemas.microsoft.com/office/drawing/2014/main" id="{435E9953-40F9-D04F-B7E8-950FAD06F5F3}"/>
              </a:ext>
            </a:extLst>
          </p:cNvPr>
          <p:cNvGrpSpPr>
            <a:grpSpLocks/>
          </p:cNvGrpSpPr>
          <p:nvPr/>
        </p:nvGrpSpPr>
        <p:grpSpPr bwMode="auto">
          <a:xfrm>
            <a:off x="4859677" y="1510470"/>
            <a:ext cx="23813" cy="23813"/>
            <a:chOff x="8112931" y="3217866"/>
            <a:chExt cx="110967" cy="110967"/>
          </a:xfrm>
        </p:grpSpPr>
        <p:sp>
          <p:nvSpPr>
            <p:cNvPr id="113" name="Oval 112">
              <a:extLst>
                <a:ext uri="{FF2B5EF4-FFF2-40B4-BE49-F238E27FC236}">
                  <a16:creationId xmlns:a16="http://schemas.microsoft.com/office/drawing/2014/main" id="{EBB06264-8002-2543-9BB6-4748F0C39F21}"/>
                </a:ext>
              </a:extLst>
            </p:cNvPr>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4" name="Oval 113">
              <a:extLst>
                <a:ext uri="{FF2B5EF4-FFF2-40B4-BE49-F238E27FC236}">
                  <a16:creationId xmlns:a16="http://schemas.microsoft.com/office/drawing/2014/main" id="{8C6EAD73-82F1-5A48-9B30-F8D1C921CEA0}"/>
                </a:ext>
              </a:extLst>
            </p:cNvPr>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15" name="Rectangle 114">
            <a:extLst>
              <a:ext uri="{FF2B5EF4-FFF2-40B4-BE49-F238E27FC236}">
                <a16:creationId xmlns:a16="http://schemas.microsoft.com/office/drawing/2014/main" id="{F4E32DD0-CF62-6C49-9019-FDF8460276D3}"/>
              </a:ext>
            </a:extLst>
          </p:cNvPr>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Rectangle 115">
            <a:extLst>
              <a:ext uri="{FF2B5EF4-FFF2-40B4-BE49-F238E27FC236}">
                <a16:creationId xmlns:a16="http://schemas.microsoft.com/office/drawing/2014/main" id="{705BD8AD-603C-364B-BF80-B29634E58734}"/>
              </a:ext>
            </a:extLst>
          </p:cNvPr>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7" name="Rectangle 116">
            <a:extLst>
              <a:ext uri="{FF2B5EF4-FFF2-40B4-BE49-F238E27FC236}">
                <a16:creationId xmlns:a16="http://schemas.microsoft.com/office/drawing/2014/main" id="{A53CB80D-3C45-C348-9769-53538A328A28}"/>
              </a:ext>
            </a:extLst>
          </p:cNvPr>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8" name="Rectangle 117">
            <a:extLst>
              <a:ext uri="{FF2B5EF4-FFF2-40B4-BE49-F238E27FC236}">
                <a16:creationId xmlns:a16="http://schemas.microsoft.com/office/drawing/2014/main" id="{62739890-6117-4849-A9D2-04BC9CB0336A}"/>
              </a:ext>
            </a:extLst>
          </p:cNvPr>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Rounded Rectangle 118">
            <a:extLst>
              <a:ext uri="{FF2B5EF4-FFF2-40B4-BE49-F238E27FC236}">
                <a16:creationId xmlns:a16="http://schemas.microsoft.com/office/drawing/2014/main" id="{DBB88D4D-E5EE-D249-A3D7-B54FCA3279BD}"/>
              </a:ext>
            </a:extLst>
          </p:cNvPr>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0" name="Straight Connector 119">
            <a:extLst>
              <a:ext uri="{FF2B5EF4-FFF2-40B4-BE49-F238E27FC236}">
                <a16:creationId xmlns:a16="http://schemas.microsoft.com/office/drawing/2014/main" id="{E11EC258-1B01-3A49-80C9-6E84402FAEF5}"/>
              </a:ext>
            </a:extLst>
          </p:cNvPr>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1" name="Straight Connector 120">
            <a:extLst>
              <a:ext uri="{FF2B5EF4-FFF2-40B4-BE49-F238E27FC236}">
                <a16:creationId xmlns:a16="http://schemas.microsoft.com/office/drawing/2014/main" id="{A463F0B9-FE2D-0C40-9967-E4AE94F13942}"/>
              </a:ext>
            </a:extLst>
          </p:cNvPr>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2" name="Straight Connector 121">
            <a:extLst>
              <a:ext uri="{FF2B5EF4-FFF2-40B4-BE49-F238E27FC236}">
                <a16:creationId xmlns:a16="http://schemas.microsoft.com/office/drawing/2014/main" id="{0D831B2A-D35F-EC4C-8001-3288DE11A802}"/>
              </a:ext>
            </a:extLst>
          </p:cNvPr>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3" name="Straight Connector 122">
            <a:extLst>
              <a:ext uri="{FF2B5EF4-FFF2-40B4-BE49-F238E27FC236}">
                <a16:creationId xmlns:a16="http://schemas.microsoft.com/office/drawing/2014/main" id="{690E0B8B-C3F0-CC46-A2DD-EE5A8C98A294}"/>
              </a:ext>
            </a:extLst>
          </p:cNvPr>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4" name="Straight Connector 123">
            <a:extLst>
              <a:ext uri="{FF2B5EF4-FFF2-40B4-BE49-F238E27FC236}">
                <a16:creationId xmlns:a16="http://schemas.microsoft.com/office/drawing/2014/main" id="{B050D7A2-B69E-7C4A-8802-79442F9D381A}"/>
              </a:ext>
            </a:extLst>
          </p:cNvPr>
          <p:cNvCxnSpPr>
            <a:stCxn id="56" idx="0"/>
            <a:endCxn id="56"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5" name="Straight Connector 124">
            <a:extLst>
              <a:ext uri="{FF2B5EF4-FFF2-40B4-BE49-F238E27FC236}">
                <a16:creationId xmlns:a16="http://schemas.microsoft.com/office/drawing/2014/main" id="{580E9977-707E-4C43-808D-308C61A1D622}"/>
              </a:ext>
            </a:extLst>
          </p:cNvPr>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6" name="Straight Connector 125">
            <a:extLst>
              <a:ext uri="{FF2B5EF4-FFF2-40B4-BE49-F238E27FC236}">
                <a16:creationId xmlns:a16="http://schemas.microsoft.com/office/drawing/2014/main" id="{DB9C0117-1965-CF4E-AC5C-186D0713ABFA}"/>
              </a:ext>
            </a:extLst>
          </p:cNvPr>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27" name="Rectangle 126">
            <a:extLst>
              <a:ext uri="{FF2B5EF4-FFF2-40B4-BE49-F238E27FC236}">
                <a16:creationId xmlns:a16="http://schemas.microsoft.com/office/drawing/2014/main" id="{FB6A89B8-5A11-364B-87B5-924E999611AC}"/>
              </a:ext>
            </a:extLst>
          </p:cNvPr>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8" name="Rectangle 127">
            <a:extLst>
              <a:ext uri="{FF2B5EF4-FFF2-40B4-BE49-F238E27FC236}">
                <a16:creationId xmlns:a16="http://schemas.microsoft.com/office/drawing/2014/main" id="{DDE743BF-9438-FB4D-97B1-A810AF36840B}"/>
              </a:ext>
            </a:extLst>
          </p:cNvPr>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29" name="Can 128">
            <a:extLst>
              <a:ext uri="{FF2B5EF4-FFF2-40B4-BE49-F238E27FC236}">
                <a16:creationId xmlns:a16="http://schemas.microsoft.com/office/drawing/2014/main" id="{63C7A2F2-8EE4-4D44-978E-1DEC0D6EAC0B}"/>
              </a:ext>
            </a:extLst>
          </p:cNvPr>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0" name="Can 129">
            <a:extLst>
              <a:ext uri="{FF2B5EF4-FFF2-40B4-BE49-F238E27FC236}">
                <a16:creationId xmlns:a16="http://schemas.microsoft.com/office/drawing/2014/main" id="{9D667D88-A6CA-D545-BE62-6BA8A609C314}"/>
              </a:ext>
            </a:extLst>
          </p:cNvPr>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2" name="Can 131">
            <a:extLst>
              <a:ext uri="{FF2B5EF4-FFF2-40B4-BE49-F238E27FC236}">
                <a16:creationId xmlns:a16="http://schemas.microsoft.com/office/drawing/2014/main" id="{BF526264-189A-054B-9A4B-BA1CFF1D9920}"/>
              </a:ext>
            </a:extLst>
          </p:cNvPr>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133" name="Group 132">
            <a:extLst>
              <a:ext uri="{FF2B5EF4-FFF2-40B4-BE49-F238E27FC236}">
                <a16:creationId xmlns:a16="http://schemas.microsoft.com/office/drawing/2014/main" id="{A045DBE7-E055-0B44-A5F6-45883A540370}"/>
              </a:ext>
            </a:extLst>
          </p:cNvPr>
          <p:cNvGrpSpPr/>
          <p:nvPr/>
        </p:nvGrpSpPr>
        <p:grpSpPr>
          <a:xfrm>
            <a:off x="3964214" y="2502295"/>
            <a:ext cx="1333499" cy="493538"/>
            <a:chOff x="5454524" y="2009903"/>
            <a:chExt cx="1160032" cy="929955"/>
          </a:xfrm>
        </p:grpSpPr>
        <p:sp>
          <p:nvSpPr>
            <p:cNvPr id="134" name="Can 133">
              <a:extLst>
                <a:ext uri="{FF2B5EF4-FFF2-40B4-BE49-F238E27FC236}">
                  <a16:creationId xmlns:a16="http://schemas.microsoft.com/office/drawing/2014/main" id="{9B17FEAE-C5D3-5D4E-83D9-4E7730A20435}"/>
                </a:ext>
              </a:extLst>
            </p:cNvPr>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135" name="Multidocument 134">
              <a:extLst>
                <a:ext uri="{FF2B5EF4-FFF2-40B4-BE49-F238E27FC236}">
                  <a16:creationId xmlns:a16="http://schemas.microsoft.com/office/drawing/2014/main" id="{912120C2-4CBD-3247-8ED1-8CA0F6DEC639}"/>
                </a:ext>
              </a:extLst>
            </p:cNvPr>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142" name="Rounded Rectangular Callout 141">
            <a:extLst>
              <a:ext uri="{FF2B5EF4-FFF2-40B4-BE49-F238E27FC236}">
                <a16:creationId xmlns:a16="http://schemas.microsoft.com/office/drawing/2014/main" id="{8D3F435A-8798-B249-9EA2-B39248F054A6}"/>
              </a:ext>
            </a:extLst>
          </p:cNvPr>
          <p:cNvSpPr/>
          <p:nvPr/>
        </p:nvSpPr>
        <p:spPr>
          <a:xfrm>
            <a:off x="6662009" y="2097935"/>
            <a:ext cx="1347538" cy="618335"/>
          </a:xfrm>
          <a:prstGeom prst="wedgeRoundRectCallout">
            <a:avLst>
              <a:gd name="adj1" fmla="val -148969"/>
              <a:gd name="adj2" fmla="val 54717"/>
              <a:gd name="adj3" fmla="val 16667"/>
            </a:avLst>
          </a:prstGeom>
          <a:solidFill>
            <a:srgbClr val="FFFF00"/>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accent6">
                    <a:lumMod val="50000"/>
                  </a:schemeClr>
                </a:solidFill>
                <a:effectLst>
                  <a:outerShdw blurRad="38100" dist="19050" dir="2700000" algn="tl" rotWithShape="0">
                    <a:schemeClr val="dk1">
                      <a:alpha val="40000"/>
                    </a:schemeClr>
                  </a:outerShdw>
                </a:effectLst>
              </a:rPr>
              <a:t>Metadata</a:t>
            </a:r>
          </a:p>
          <a:p>
            <a:pPr algn="ctr"/>
            <a:r>
              <a:rPr lang="en-US" dirty="0">
                <a:ln w="0"/>
                <a:solidFill>
                  <a:schemeClr val="accent6">
                    <a:lumMod val="50000"/>
                  </a:schemeClr>
                </a:solidFill>
                <a:effectLst>
                  <a:outerShdw blurRad="38100" dist="19050" dir="2700000" algn="tl" rotWithShape="0">
                    <a:schemeClr val="dk1">
                      <a:alpha val="40000"/>
                    </a:schemeClr>
                  </a:outerShdw>
                </a:effectLst>
              </a:rPr>
              <a:t>Repository</a:t>
            </a:r>
          </a:p>
        </p:txBody>
      </p:sp>
    </p:spTree>
    <p:extLst>
      <p:ext uri="{BB962C8B-B14F-4D97-AF65-F5344CB8AC3E}">
        <p14:creationId xmlns:p14="http://schemas.microsoft.com/office/powerpoint/2010/main" val="2841789898"/>
      </p:ext>
    </p:extLst>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3" name="Straight Arrow Connector 196"/>
          <p:cNvCxnSpPr>
            <a:stCxn id="165" idx="2"/>
            <a:endCxn id="56" idx="0"/>
          </p:cNvCxnSpPr>
          <p:nvPr/>
        </p:nvCxnSpPr>
        <p:spPr bwMode="auto">
          <a:xfrm rot="16200000" flipH="1">
            <a:off x="2386543" y="2580224"/>
            <a:ext cx="1605359" cy="665956"/>
          </a:xfrm>
          <a:prstGeom prst="bentConnector3">
            <a:avLst>
              <a:gd name="adj1" fmla="val 7260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5015251" y="2050198"/>
            <a:ext cx="1481138" cy="1455738"/>
          </a:xfrm>
          <a:prstGeom prst="bentConnector3">
            <a:avLst>
              <a:gd name="adj1" fmla="val 79398"/>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 name="Title 1"/>
          <p:cNvSpPr>
            <a:spLocks noGrp="1"/>
          </p:cNvSpPr>
          <p:nvPr>
            <p:ph type="title"/>
          </p:nvPr>
        </p:nvSpPr>
        <p:spPr/>
        <p:txBody>
          <a:bodyPr/>
          <a:lstStyle/>
          <a:p>
            <a:r>
              <a:rPr lang="en-GB" dirty="0"/>
              <a:t>Today’s reality – organizations buy lots of tools</a:t>
            </a:r>
          </a:p>
        </p:txBody>
      </p:sp>
      <p:sp>
        <p:nvSpPr>
          <p:cNvPr id="4" name="Can 3"/>
          <p:cNvSpPr/>
          <p:nvPr/>
        </p:nvSpPr>
        <p:spPr>
          <a:xfrm>
            <a:off x="4827923" y="349644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378764" y="348850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826439" y="370122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646133" y="2362163"/>
            <a:ext cx="1581150" cy="1096963"/>
          </a:xfrm>
          <a:prstGeom prst="bentConnector3">
            <a:avLst>
              <a:gd name="adj1" fmla="val 76391"/>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376268" y="2284355"/>
            <a:ext cx="1381125" cy="1027112"/>
          </a:xfrm>
          <a:prstGeom prst="bentConnector3">
            <a:avLst>
              <a:gd name="adj1" fmla="val 74302"/>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9" name="Can 8"/>
          <p:cNvSpPr/>
          <p:nvPr/>
        </p:nvSpPr>
        <p:spPr>
          <a:xfrm>
            <a:off x="5464489" y="391551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4213540" y="244707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7220265" y="123104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878843" y="122787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987341" y="237804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3" name="Can 42"/>
          <p:cNvSpPr/>
          <p:nvPr/>
        </p:nvSpPr>
        <p:spPr>
          <a:xfrm>
            <a:off x="1410021" y="353295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857689" y="374567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1153655" y="288285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913945" y="275587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47" name="Can 46"/>
          <p:cNvSpPr/>
          <p:nvPr/>
        </p:nvSpPr>
        <p:spPr>
          <a:xfrm>
            <a:off x="1014738" y="374564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358875" y="211885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372608" y="282570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0" name="Can 49"/>
          <p:cNvSpPr/>
          <p:nvPr/>
        </p:nvSpPr>
        <p:spPr>
          <a:xfrm>
            <a:off x="2408573" y="356152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857814" y="377581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2102174" y="2862999"/>
            <a:ext cx="1217613" cy="608012"/>
          </a:xfrm>
          <a:prstGeom prst="bentConnector3">
            <a:avLst>
              <a:gd name="adj1" fmla="val 6564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2037513" y="2988858"/>
            <a:ext cx="558084" cy="587253"/>
          </a:xfrm>
          <a:prstGeom prst="bentConnector3">
            <a:avLst>
              <a:gd name="adj1" fmla="val 77633"/>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4" name="Can 53"/>
          <p:cNvSpPr/>
          <p:nvPr/>
        </p:nvSpPr>
        <p:spPr>
          <a:xfrm>
            <a:off x="4227884" y="379962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683372" y="292967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56" name="Can 55"/>
          <p:cNvSpPr/>
          <p:nvPr/>
        </p:nvSpPr>
        <p:spPr>
          <a:xfrm>
            <a:off x="3321370" y="361550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769039" y="382978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377778" y="2605041"/>
            <a:ext cx="1774825" cy="674687"/>
          </a:xfrm>
          <a:prstGeom prst="bentConnector3">
            <a:avLst>
              <a:gd name="adj1" fmla="val 70956"/>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950309" y="2172832"/>
            <a:ext cx="1668463" cy="1537494"/>
          </a:xfrm>
          <a:prstGeom prst="bentConnector3">
            <a:avLst>
              <a:gd name="adj1" fmla="val 66855"/>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61" name="Rectangle 60"/>
          <p:cNvSpPr/>
          <p:nvPr/>
        </p:nvSpPr>
        <p:spPr>
          <a:xfrm>
            <a:off x="3930964" y="123263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307201" y="135328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946897" y="126756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967476" y="191050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589781" y="148346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589781" y="163268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421559" y="171209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454839" y="145806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499347" y="151205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619939" y="154696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464422" y="168986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76" name="Rectangle 75"/>
          <p:cNvSpPr/>
          <p:nvPr/>
        </p:nvSpPr>
        <p:spPr>
          <a:xfrm>
            <a:off x="3969064" y="185493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835846" y="135646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307259" y="135169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837427" y="139456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856476" y="143266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967481" y="136122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981764" y="138504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897751" y="143901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50358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856476" y="160728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856476" y="16422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856476" y="167554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856476" y="171047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856476" y="174381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856476" y="177873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854889" y="14707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854889" y="150409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854889" y="153902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854889" y="157236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10" name="Straight Connector 109"/>
          <p:cNvCxnSpPr/>
          <p:nvPr/>
        </p:nvCxnSpPr>
        <p:spPr bwMode="auto">
          <a:xfrm>
            <a:off x="4883464" y="140252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859677" y="143266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859677" y="144218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859677" y="147552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859677" y="151047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994472" y="192161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4162739" y="192005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575489" y="192164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939026" y="191843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5029164" y="186053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967476" y="194542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967476" y="198034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967476" y="201368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967476" y="204861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558026" y="191050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3" name="Straight Connector 132"/>
          <p:cNvCxnSpPr/>
          <p:nvPr/>
        </p:nvCxnSpPr>
        <p:spPr bwMode="auto">
          <a:xfrm>
            <a:off x="4918389" y="190735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34" name="Straight Connector 133"/>
          <p:cNvCxnSpPr/>
          <p:nvPr/>
        </p:nvCxnSpPr>
        <p:spPr bwMode="auto">
          <a:xfrm>
            <a:off x="4150039" y="191211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35" name="Rectangle 134"/>
          <p:cNvSpPr/>
          <p:nvPr/>
        </p:nvSpPr>
        <p:spPr bwMode="auto">
          <a:xfrm>
            <a:off x="4853310" y="140408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969108" y="135169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6213789" y="351863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661470" y="373297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862579" y="272290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943308" y="124375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241907" y="124692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280202" y="362985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nvGrpSpPr>
          <p:cNvPr id="204" name="Group 203"/>
          <p:cNvGrpSpPr/>
          <p:nvPr/>
        </p:nvGrpSpPr>
        <p:grpSpPr>
          <a:xfrm>
            <a:off x="934366" y="2509885"/>
            <a:ext cx="2177143"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3964214" y="2502295"/>
            <a:ext cx="1333499"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cxnSp>
        <p:nvCxnSpPr>
          <p:cNvPr id="217" name="Straight Arrow Connector 199"/>
          <p:cNvCxnSpPr>
            <a:stCxn id="12" idx="2"/>
            <a:endCxn id="203" idx="0"/>
          </p:cNvCxnSpPr>
          <p:nvPr/>
        </p:nvCxnSpPr>
        <p:spPr bwMode="auto">
          <a:xfrm rot="5400000">
            <a:off x="6919834" y="284005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7" name="Straight Arrow Connector 199">
            <a:extLst>
              <a:ext uri="{FF2B5EF4-FFF2-40B4-BE49-F238E27FC236}">
                <a16:creationId xmlns:a16="http://schemas.microsoft.com/office/drawing/2014/main" id="{9F6C2187-669B-C041-A85D-807F75FC616B}"/>
              </a:ext>
            </a:extLst>
          </p:cNvPr>
          <p:cNvCxnSpPr>
            <a:cxnSpLocks/>
          </p:cNvCxnSpPr>
          <p:nvPr/>
        </p:nvCxnSpPr>
        <p:spPr bwMode="auto">
          <a:xfrm rot="5400000">
            <a:off x="5434324" y="2641546"/>
            <a:ext cx="1609753" cy="50960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cxnSp>
        <p:nvCxnSpPr>
          <p:cNvPr id="208" name="Straight Arrow Connector 199">
            <a:extLst>
              <a:ext uri="{FF2B5EF4-FFF2-40B4-BE49-F238E27FC236}">
                <a16:creationId xmlns:a16="http://schemas.microsoft.com/office/drawing/2014/main" id="{ACDFC96E-D7D9-8D4E-9FBB-3D10E01FD024}"/>
              </a:ext>
            </a:extLst>
          </p:cNvPr>
          <p:cNvCxnSpPr>
            <a:cxnSpLocks/>
          </p:cNvCxnSpPr>
          <p:nvPr/>
        </p:nvCxnSpPr>
        <p:spPr bwMode="auto">
          <a:xfrm rot="16200000" flipH="1">
            <a:off x="6247920" y="2337553"/>
            <a:ext cx="1663373" cy="11712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 xmlns:a14="http://schemas.microsoft.com/office/drawing/2010/main">
                <a:effectLst>
                  <a:outerShdw blurRad="63500" dist="35921" dir="2700000" algn="ctr" rotWithShape="0">
                    <a:schemeClr val="bg2"/>
                  </a:outerShdw>
                </a:effectLst>
              </a14:hiddenEffects>
            </a:ext>
          </a:extLst>
        </p:spPr>
      </p:cxnSp>
      <p:grpSp>
        <p:nvGrpSpPr>
          <p:cNvPr id="220" name="Group 219"/>
          <p:cNvGrpSpPr/>
          <p:nvPr/>
        </p:nvGrpSpPr>
        <p:grpSpPr>
          <a:xfrm>
            <a:off x="6209337" y="2496559"/>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209" name="Slide Number Placeholder 3">
            <a:extLst>
              <a:ext uri="{FF2B5EF4-FFF2-40B4-BE49-F238E27FC236}">
                <a16:creationId xmlns:a16="http://schemas.microsoft.com/office/drawing/2014/main" id="{79B938EC-FD79-FC4A-B51F-59C5D2B81BBD}"/>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6</a:t>
            </a:fld>
            <a:endParaRPr lang="en-US" sz="1000"/>
          </a:p>
        </p:txBody>
      </p:sp>
    </p:spTree>
    <p:extLst>
      <p:ext uri="{BB962C8B-B14F-4D97-AF65-F5344CB8AC3E}">
        <p14:creationId xmlns:p14="http://schemas.microsoft.com/office/powerpoint/2010/main" val="851533958"/>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lstStyle/>
          <a:p>
            <a:r>
              <a:rPr lang="en-GB" dirty="0">
                <a:latin typeface="Arial" charset="0"/>
                <a:ea typeface="ヒラギノ角ゴ ProN W6" charset="0"/>
                <a:cs typeface="ヒラギノ角ゴ ProN W6" charset="0"/>
              </a:rPr>
              <a:t>The value of open, standardized metadata</a:t>
            </a:r>
          </a:p>
        </p:txBody>
      </p:sp>
      <p:pic>
        <p:nvPicPr>
          <p:cNvPr id="15362" name="Picture 2" descr="Screen Shot 2016-09-14 at 12.15.01.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40086" y="988236"/>
            <a:ext cx="6091238" cy="35861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5363" name="Slide Number Placeholder 1"/>
          <p:cNvSpPr txBox="1">
            <a:spLocks/>
          </p:cNvSpPr>
          <p:nvPr/>
        </p:nvSpPr>
        <p:spPr bwMode="auto">
          <a:xfrm>
            <a:off x="3524250" y="4767264"/>
            <a:ext cx="2133600" cy="273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34290" tIns="17145" rIns="34290" bIns="17145" anchor="ctr"/>
          <a:lstStyle>
            <a:lvl1pPr>
              <a:defRPr sz="11200">
                <a:solidFill>
                  <a:srgbClr val="000000"/>
                </a:solidFill>
                <a:latin typeface="Gill Sans" charset="0"/>
                <a:ea typeface="ヒラギノ角ゴ ProN W3" charset="0"/>
                <a:cs typeface="ヒラギノ角ゴ ProN W3" charset="0"/>
                <a:sym typeface="Gill Sans" charset="0"/>
              </a:defRPr>
            </a:lvl1pPr>
            <a:lvl2pPr marL="742950" indent="-285750">
              <a:defRPr sz="11200">
                <a:solidFill>
                  <a:srgbClr val="000000"/>
                </a:solidFill>
                <a:latin typeface="Gill Sans" charset="0"/>
                <a:ea typeface="ヒラギノ角ゴ ProN W3" charset="0"/>
                <a:cs typeface="ヒラギノ角ゴ ProN W3" charset="0"/>
                <a:sym typeface="Gill Sans" charset="0"/>
              </a:defRPr>
            </a:lvl2pPr>
            <a:lvl3pPr marL="1143000" indent="-228600">
              <a:defRPr sz="11200">
                <a:solidFill>
                  <a:srgbClr val="000000"/>
                </a:solidFill>
                <a:latin typeface="Gill Sans" charset="0"/>
                <a:ea typeface="ヒラギノ角ゴ ProN W3" charset="0"/>
                <a:cs typeface="ヒラギノ角ゴ ProN W3" charset="0"/>
                <a:sym typeface="Gill Sans" charset="0"/>
              </a:defRPr>
            </a:lvl3pPr>
            <a:lvl4pPr marL="1600200" indent="-228600">
              <a:defRPr sz="11200">
                <a:solidFill>
                  <a:srgbClr val="000000"/>
                </a:solidFill>
                <a:latin typeface="Gill Sans" charset="0"/>
                <a:ea typeface="ヒラギノ角ゴ ProN W3" charset="0"/>
                <a:cs typeface="ヒラギノ角ゴ ProN W3" charset="0"/>
                <a:sym typeface="Gill Sans" charset="0"/>
              </a:defRPr>
            </a:lvl4pPr>
            <a:lvl5pPr marL="2057400" indent="-228600">
              <a:defRPr sz="11200">
                <a:solidFill>
                  <a:srgbClr val="000000"/>
                </a:solidFill>
                <a:latin typeface="Gill Sans" charset="0"/>
                <a:ea typeface="ヒラギノ角ゴ ProN W3" charset="0"/>
                <a:cs typeface="ヒラギノ角ゴ ProN W3" charset="0"/>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0"/>
                <a:cs typeface="ヒラギノ角ゴ ProN W3" charset="0"/>
                <a:sym typeface="Gill Sans" charset="0"/>
              </a:defRPr>
            </a:lvl9pPr>
          </a:lstStyle>
          <a:p>
            <a:pPr algn="ctr"/>
            <a:fld id="{479058D9-7EE2-9B4C-9A02-CEF6DD9911A7}" type="slidenum">
              <a:rPr lang="en-GB" sz="1400">
                <a:solidFill>
                  <a:schemeClr val="bg1"/>
                </a:solidFill>
              </a:rPr>
              <a:pPr algn="ctr"/>
              <a:t>7</a:t>
            </a:fld>
            <a:endParaRPr lang="en-GB" sz="1400">
              <a:solidFill>
                <a:schemeClr val="bg1"/>
              </a:solidFill>
            </a:endParaRPr>
          </a:p>
        </p:txBody>
      </p:sp>
    </p:spTree>
    <p:extLst>
      <p:ext uri="{BB962C8B-B14F-4D97-AF65-F5344CB8AC3E}">
        <p14:creationId xmlns:p14="http://schemas.microsoft.com/office/powerpoint/2010/main" val="3112924006"/>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ODPi Egeria enables the exchange of metadata between tools from different vendors</a:t>
            </a:r>
          </a:p>
        </p:txBody>
      </p:sp>
      <p:sp>
        <p:nvSpPr>
          <p:cNvPr id="4" name="Can 3"/>
          <p:cNvSpPr/>
          <p:nvPr/>
        </p:nvSpPr>
        <p:spPr>
          <a:xfrm>
            <a:off x="4594792" y="4063110"/>
            <a:ext cx="555625" cy="3571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 name="Can 4"/>
          <p:cNvSpPr/>
          <p:nvPr/>
        </p:nvSpPr>
        <p:spPr>
          <a:xfrm>
            <a:off x="5145633" y="405517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 name="Can 5"/>
          <p:cNvSpPr/>
          <p:nvPr/>
        </p:nvSpPr>
        <p:spPr>
          <a:xfrm>
            <a:off x="5593308" y="426789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7" name="Straight Arrow Connector 199"/>
          <p:cNvCxnSpPr>
            <a:endCxn id="6" idx="1"/>
          </p:cNvCxnSpPr>
          <p:nvPr/>
        </p:nvCxnSpPr>
        <p:spPr bwMode="auto">
          <a:xfrm rot="16200000" flipH="1">
            <a:off x="4413002" y="2928833"/>
            <a:ext cx="1581150" cy="10969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 name="Straight Arrow Connector 196"/>
          <p:cNvCxnSpPr>
            <a:stCxn id="61" idx="2"/>
            <a:endCxn id="5" idx="1"/>
          </p:cNvCxnSpPr>
          <p:nvPr/>
        </p:nvCxnSpPr>
        <p:spPr bwMode="auto">
          <a:xfrm rot="16200000" flipH="1">
            <a:off x="4143137" y="2851025"/>
            <a:ext cx="1381125" cy="10271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9" name="Can 8"/>
          <p:cNvSpPr/>
          <p:nvPr/>
        </p:nvSpPr>
        <p:spPr>
          <a:xfrm>
            <a:off x="5231358" y="4482181"/>
            <a:ext cx="436562" cy="258762"/>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0" name="Straight Arrow Connector 199"/>
          <p:cNvCxnSpPr>
            <a:stCxn id="61" idx="2"/>
            <a:endCxn id="9" idx="1"/>
          </p:cNvCxnSpPr>
          <p:nvPr/>
        </p:nvCxnSpPr>
        <p:spPr bwMode="auto">
          <a:xfrm rot="16200000" flipH="1">
            <a:off x="3980409" y="3013744"/>
            <a:ext cx="1808163" cy="11287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 name="Group 137"/>
          <p:cNvGrpSpPr>
            <a:grpSpLocks/>
          </p:cNvGrpSpPr>
          <p:nvPr/>
        </p:nvGrpSpPr>
        <p:grpSpPr bwMode="auto">
          <a:xfrm>
            <a:off x="6987134" y="1797718"/>
            <a:ext cx="1228725" cy="863600"/>
            <a:chOff x="5523670" y="3674781"/>
            <a:chExt cx="1229360" cy="863600"/>
          </a:xfrm>
        </p:grpSpPr>
        <p:sp>
          <p:nvSpPr>
            <p:cNvPr id="12" name="Rectangle 11"/>
            <p:cNvSpPr/>
            <p:nvPr/>
          </p:nvSpPr>
          <p:spPr>
            <a:xfrm>
              <a:off x="5523670" y="3674781"/>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 name="Rectangle 12"/>
            <p:cNvSpPr/>
            <p:nvPr/>
          </p:nvSpPr>
          <p:spPr>
            <a:xfrm>
              <a:off x="5577673" y="3719231"/>
              <a:ext cx="1121354" cy="774700"/>
            </a:xfrm>
            <a:prstGeom prst="rect">
              <a:avLst/>
            </a:prstGeom>
            <a:solidFill>
              <a:srgbClr val="FFFFFF"/>
            </a:solidFill>
            <a:ln w="12700" cmpd="sng">
              <a:solidFill>
                <a:srgbClr val="99CC99"/>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 name="Rectangle 13"/>
            <p:cNvSpPr/>
            <p:nvPr/>
          </p:nvSpPr>
          <p:spPr>
            <a:xfrm>
              <a:off x="5569731" y="3887506"/>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 name="Rectangle 14"/>
            <p:cNvSpPr/>
            <p:nvPr/>
          </p:nvSpPr>
          <p:spPr>
            <a:xfrm>
              <a:off x="5569731" y="4051019"/>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 name="Rectangle 15"/>
            <p:cNvSpPr/>
            <p:nvPr/>
          </p:nvSpPr>
          <p:spPr>
            <a:xfrm>
              <a:off x="5569731" y="4214531"/>
              <a:ext cx="1137237" cy="80963"/>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 name="Rectangle 16"/>
            <p:cNvSpPr/>
            <p:nvPr/>
          </p:nvSpPr>
          <p:spPr>
            <a:xfrm>
              <a:off x="5569731" y="4378044"/>
              <a:ext cx="1137237" cy="80962"/>
            </a:xfrm>
            <a:prstGeom prst="rect">
              <a:avLst/>
            </a:prstGeom>
            <a:solidFill>
              <a:schemeClr val="accent3">
                <a:lumMod val="20000"/>
                <a:lumOff val="80000"/>
              </a:schemeClr>
            </a:solidFill>
            <a:ln>
              <a:solidFill>
                <a:schemeClr val="accent3">
                  <a:lumMod val="75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 name="Straight Connector 17"/>
            <p:cNvCxnSpPr/>
            <p:nvPr/>
          </p:nvCxnSpPr>
          <p:spPr bwMode="auto">
            <a:xfrm>
              <a:off x="6146292"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9" name="Straight Connector 18"/>
            <p:cNvCxnSpPr/>
            <p:nvPr/>
          </p:nvCxnSpPr>
          <p:spPr bwMode="auto">
            <a:xfrm>
              <a:off x="629559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0" name="Straight Connector 19"/>
            <p:cNvCxnSpPr/>
            <p:nvPr/>
          </p:nvCxnSpPr>
          <p:spPr bwMode="auto">
            <a:xfrm>
              <a:off x="6446484"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1" name="Straight Connector 20"/>
            <p:cNvCxnSpPr/>
            <p:nvPr/>
          </p:nvCxnSpPr>
          <p:spPr bwMode="auto">
            <a:xfrm>
              <a:off x="659578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2" name="Straight Connector 21"/>
            <p:cNvCxnSpPr/>
            <p:nvPr/>
          </p:nvCxnSpPr>
          <p:spPr bwMode="auto">
            <a:xfrm>
              <a:off x="5696796"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3" name="Straight Connector 22"/>
            <p:cNvCxnSpPr/>
            <p:nvPr/>
          </p:nvCxnSpPr>
          <p:spPr bwMode="auto">
            <a:xfrm>
              <a:off x="584609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4" name="Straight Connector 23"/>
            <p:cNvCxnSpPr/>
            <p:nvPr/>
          </p:nvCxnSpPr>
          <p:spPr bwMode="auto">
            <a:xfrm>
              <a:off x="5996989" y="3719231"/>
              <a:ext cx="0" cy="774700"/>
            </a:xfrm>
            <a:prstGeom prst="line">
              <a:avLst/>
            </a:prstGeom>
            <a:solidFill>
              <a:srgbClr val="CC99FF"/>
            </a:solidFill>
            <a:ln w="12700" cap="flat" cmpd="sng" algn="ctr">
              <a:solidFill>
                <a:srgbClr val="99CC9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5" name="Rectangle 24"/>
            <p:cNvSpPr/>
            <p:nvPr/>
          </p:nvSpPr>
          <p:spPr>
            <a:xfrm>
              <a:off x="5569731" y="3723994"/>
              <a:ext cx="1137237" cy="80962"/>
            </a:xfrm>
            <a:prstGeom prst="rect">
              <a:avLst/>
            </a:prstGeom>
            <a:solidFill>
              <a:schemeClr val="accent3">
                <a:lumMod val="75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26" name="Group 6"/>
          <p:cNvGrpSpPr>
            <a:grpSpLocks/>
          </p:cNvGrpSpPr>
          <p:nvPr/>
        </p:nvGrpSpPr>
        <p:grpSpPr bwMode="auto">
          <a:xfrm>
            <a:off x="5645712" y="1794544"/>
            <a:ext cx="1230313" cy="863600"/>
            <a:chOff x="5530107" y="3733058"/>
            <a:chExt cx="1229360" cy="863600"/>
          </a:xfrm>
        </p:grpSpPr>
        <p:sp>
          <p:nvSpPr>
            <p:cNvPr id="27" name="Rectangle 26"/>
            <p:cNvSpPr/>
            <p:nvPr/>
          </p:nvSpPr>
          <p:spPr>
            <a:xfrm>
              <a:off x="5530107" y="3733058"/>
              <a:ext cx="1229360"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8" name="Rectangle 27"/>
            <p:cNvSpPr/>
            <p:nvPr/>
          </p:nvSpPr>
          <p:spPr>
            <a:xfrm>
              <a:off x="5580868" y="3774333"/>
              <a:ext cx="1137356"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29" name="Rectangle 28"/>
            <p:cNvSpPr/>
            <p:nvPr/>
          </p:nvSpPr>
          <p:spPr>
            <a:xfrm>
              <a:off x="5590385" y="3885458"/>
              <a:ext cx="274425"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0" name="Rectangle 29"/>
            <p:cNvSpPr/>
            <p:nvPr/>
          </p:nvSpPr>
          <p:spPr>
            <a:xfrm>
              <a:off x="5896536" y="3885458"/>
              <a:ext cx="815343" cy="65563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1" name="Rectangle 30"/>
            <p:cNvSpPr/>
            <p:nvPr/>
          </p:nvSpPr>
          <p:spPr>
            <a:xfrm>
              <a:off x="5650664" y="39378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2" name="Rectangle 31"/>
            <p:cNvSpPr/>
            <p:nvPr/>
          </p:nvSpPr>
          <p:spPr>
            <a:xfrm>
              <a:off x="5952055" y="3942608"/>
              <a:ext cx="656716" cy="12541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3" name="Rectangle 32"/>
            <p:cNvSpPr/>
            <p:nvPr/>
          </p:nvSpPr>
          <p:spPr>
            <a:xfrm>
              <a:off x="6018678" y="4315671"/>
              <a:ext cx="344221" cy="1476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4" name="Rectangle 33"/>
            <p:cNvSpPr/>
            <p:nvPr/>
          </p:nvSpPr>
          <p:spPr>
            <a:xfrm>
              <a:off x="5959987" y="3956896"/>
              <a:ext cx="191938" cy="49847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5" name="Rectangle 34"/>
            <p:cNvSpPr/>
            <p:nvPr/>
          </p:nvSpPr>
          <p:spPr>
            <a:xfrm>
              <a:off x="6193168" y="4134696"/>
              <a:ext cx="407672" cy="1238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6" name="Rectangle 35"/>
            <p:cNvSpPr/>
            <p:nvPr/>
          </p:nvSpPr>
          <p:spPr>
            <a:xfrm>
              <a:off x="5650664" y="4061671"/>
              <a:ext cx="155454" cy="682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7" name="Rectangle 36"/>
            <p:cNvSpPr/>
            <p:nvPr/>
          </p:nvSpPr>
          <p:spPr>
            <a:xfrm>
              <a:off x="5650664" y="418390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8" name="Rectangle 37"/>
            <p:cNvSpPr/>
            <p:nvPr/>
          </p:nvSpPr>
          <p:spPr>
            <a:xfrm>
              <a:off x="6207445" y="4395046"/>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39" name="Rectangle 38"/>
            <p:cNvSpPr/>
            <p:nvPr/>
          </p:nvSpPr>
          <p:spPr>
            <a:xfrm>
              <a:off x="5650664" y="4307733"/>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0" name="Rectangle 39"/>
            <p:cNvSpPr/>
            <p:nvPr/>
          </p:nvSpPr>
          <p:spPr>
            <a:xfrm>
              <a:off x="6434281" y="4399808"/>
              <a:ext cx="155454" cy="682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1" name="Rectangle 40"/>
            <p:cNvSpPr/>
            <p:nvPr/>
          </p:nvSpPr>
          <p:spPr>
            <a:xfrm>
              <a:off x="6426350" y="4304558"/>
              <a:ext cx="155454" cy="6985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cxnSp>
        <p:nvCxnSpPr>
          <p:cNvPr id="42" name="Straight Arrow Connector 199"/>
          <p:cNvCxnSpPr>
            <a:endCxn id="4" idx="1"/>
          </p:cNvCxnSpPr>
          <p:nvPr/>
        </p:nvCxnSpPr>
        <p:spPr bwMode="auto">
          <a:xfrm rot="16200000" flipH="1">
            <a:off x="3754210" y="2944715"/>
            <a:ext cx="1406525" cy="83026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3" name="Can 42"/>
          <p:cNvSpPr/>
          <p:nvPr/>
        </p:nvSpPr>
        <p:spPr>
          <a:xfrm>
            <a:off x="1176890" y="4099622"/>
            <a:ext cx="401637" cy="4222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44" name="Can 43"/>
          <p:cNvSpPr/>
          <p:nvPr/>
        </p:nvSpPr>
        <p:spPr>
          <a:xfrm>
            <a:off x="1624558" y="4312347"/>
            <a:ext cx="315912" cy="307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5" name="Straight Arrow Connector 199"/>
          <p:cNvCxnSpPr>
            <a:stCxn id="149" idx="2"/>
            <a:endCxn id="44" idx="1"/>
          </p:cNvCxnSpPr>
          <p:nvPr/>
        </p:nvCxnSpPr>
        <p:spPr bwMode="auto">
          <a:xfrm rot="16200000" flipH="1">
            <a:off x="920524" y="3449524"/>
            <a:ext cx="1689100" cy="365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6" name="Straight Arrow Connector 196"/>
          <p:cNvCxnSpPr>
            <a:stCxn id="148" idx="2"/>
            <a:endCxn id="43" idx="1"/>
          </p:cNvCxnSpPr>
          <p:nvPr/>
        </p:nvCxnSpPr>
        <p:spPr bwMode="auto">
          <a:xfrm rot="5400000">
            <a:off x="680814" y="3322541"/>
            <a:ext cx="1474787" cy="7937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47" name="Can 46"/>
          <p:cNvSpPr/>
          <p:nvPr/>
        </p:nvSpPr>
        <p:spPr>
          <a:xfrm>
            <a:off x="781607" y="4312318"/>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48" name="Straight Arrow Connector 199"/>
          <p:cNvCxnSpPr>
            <a:stCxn id="147" idx="2"/>
            <a:endCxn id="51" idx="1"/>
          </p:cNvCxnSpPr>
          <p:nvPr/>
        </p:nvCxnSpPr>
        <p:spPr bwMode="auto">
          <a:xfrm rot="16200000" flipH="1">
            <a:off x="1125744" y="2685528"/>
            <a:ext cx="1719263" cy="159464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49" name="Straight Arrow Connector 196"/>
          <p:cNvCxnSpPr>
            <a:stCxn id="144" idx="2"/>
            <a:endCxn id="47" idx="1"/>
          </p:cNvCxnSpPr>
          <p:nvPr/>
        </p:nvCxnSpPr>
        <p:spPr bwMode="auto">
          <a:xfrm rot="16200000" flipH="1">
            <a:off x="139477" y="3392374"/>
            <a:ext cx="1689100" cy="150813"/>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0" name="Can 49"/>
          <p:cNvSpPr/>
          <p:nvPr/>
        </p:nvSpPr>
        <p:spPr>
          <a:xfrm>
            <a:off x="2175442" y="4128197"/>
            <a:ext cx="403225"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1" name="Can 50"/>
          <p:cNvSpPr/>
          <p:nvPr/>
        </p:nvSpPr>
        <p:spPr>
          <a:xfrm>
            <a:off x="2624683" y="4342481"/>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2" name="Straight Arrow Connector 199"/>
          <p:cNvCxnSpPr>
            <a:endCxn id="51" idx="1"/>
          </p:cNvCxnSpPr>
          <p:nvPr/>
        </p:nvCxnSpPr>
        <p:spPr bwMode="auto">
          <a:xfrm rot="16200000" flipH="1">
            <a:off x="1869043" y="3429669"/>
            <a:ext cx="1217613" cy="608012"/>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3" name="Straight Arrow Connector 196"/>
          <p:cNvCxnSpPr>
            <a:stCxn id="205" idx="3"/>
            <a:endCxn id="50" idx="1"/>
          </p:cNvCxnSpPr>
          <p:nvPr/>
        </p:nvCxnSpPr>
        <p:spPr bwMode="auto">
          <a:xfrm rot="16200000" flipH="1">
            <a:off x="1909041" y="3660201"/>
            <a:ext cx="558076" cy="37791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4" name="Can 53"/>
          <p:cNvSpPr/>
          <p:nvPr/>
        </p:nvSpPr>
        <p:spPr>
          <a:xfrm>
            <a:off x="3994753" y="4366294"/>
            <a:ext cx="555625" cy="357188"/>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5" name="Straight Arrow Connector 196"/>
          <p:cNvCxnSpPr>
            <a:stCxn id="61" idx="2"/>
            <a:endCxn id="54" idx="1"/>
          </p:cNvCxnSpPr>
          <p:nvPr/>
        </p:nvCxnSpPr>
        <p:spPr bwMode="auto">
          <a:xfrm rot="5400000">
            <a:off x="3450241" y="3496348"/>
            <a:ext cx="1692275" cy="47625"/>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56" name="Can 55"/>
          <p:cNvSpPr/>
          <p:nvPr/>
        </p:nvSpPr>
        <p:spPr>
          <a:xfrm>
            <a:off x="3088239" y="4182172"/>
            <a:ext cx="401637" cy="423863"/>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57" name="Can 56"/>
          <p:cNvSpPr/>
          <p:nvPr/>
        </p:nvSpPr>
        <p:spPr>
          <a:xfrm>
            <a:off x="3535908" y="4396457"/>
            <a:ext cx="315912" cy="306387"/>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58" name="Straight Arrow Connector 199"/>
          <p:cNvCxnSpPr>
            <a:endCxn id="57" idx="1"/>
          </p:cNvCxnSpPr>
          <p:nvPr/>
        </p:nvCxnSpPr>
        <p:spPr bwMode="auto">
          <a:xfrm rot="5400000">
            <a:off x="3144647" y="3171711"/>
            <a:ext cx="1774825" cy="67468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59" name="Straight Arrow Connector 196"/>
          <p:cNvCxnSpPr>
            <a:stCxn id="61" idx="2"/>
            <a:endCxn id="51" idx="1"/>
          </p:cNvCxnSpPr>
          <p:nvPr/>
        </p:nvCxnSpPr>
        <p:spPr bwMode="auto">
          <a:xfrm rot="5400000">
            <a:off x="2717178" y="2739502"/>
            <a:ext cx="1668463" cy="1537494"/>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1" name="Rectangle 60"/>
          <p:cNvSpPr/>
          <p:nvPr/>
        </p:nvSpPr>
        <p:spPr>
          <a:xfrm>
            <a:off x="3697833" y="1799308"/>
            <a:ext cx="1244600" cy="87471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2" name="Rectangle 61"/>
          <p:cNvSpPr/>
          <p:nvPr/>
        </p:nvSpPr>
        <p:spPr>
          <a:xfrm>
            <a:off x="4074070" y="1919956"/>
            <a:ext cx="503238" cy="482600"/>
          </a:xfrm>
          <a:prstGeom prst="rect">
            <a:avLst/>
          </a:prstGeom>
          <a:solidFill>
            <a:srgbClr val="FFFFFF"/>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3" name="Rectangle 62"/>
          <p:cNvSpPr/>
          <p:nvPr/>
        </p:nvSpPr>
        <p:spPr bwMode="auto">
          <a:xfrm>
            <a:off x="3713766" y="1834239"/>
            <a:ext cx="1216025" cy="73025"/>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4" name="Rectangle 63"/>
          <p:cNvSpPr/>
          <p:nvPr/>
        </p:nvSpPr>
        <p:spPr>
          <a:xfrm>
            <a:off x="3734345" y="2477170"/>
            <a:ext cx="1181100" cy="147638"/>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65" name="Round Diagonal Corner Rectangle 64"/>
          <p:cNvSpPr/>
          <p:nvPr/>
        </p:nvSpPr>
        <p:spPr>
          <a:xfrm>
            <a:off x="4356650" y="2050131"/>
            <a:ext cx="60325" cy="63500"/>
          </a:xfrm>
          <a:prstGeom prst="round2DiagRect">
            <a:avLst>
              <a:gd name="adj1" fmla="val 38097"/>
              <a:gd name="adj2" fmla="val 0"/>
            </a:avLst>
          </a:prstGeom>
          <a:solidFill>
            <a:schemeClr val="accent5"/>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lstStyle/>
          <a:p>
            <a:pPr eaLnBrk="0" hangingPunct="0">
              <a:defRPr/>
            </a:pPr>
            <a:endParaRPr lang="en-US">
              <a:solidFill>
                <a:prstClr val="white"/>
              </a:solidFill>
              <a:latin typeface="Arial"/>
              <a:ea typeface="ＭＳ Ｐゴシック"/>
            </a:endParaRPr>
          </a:p>
        </p:txBody>
      </p:sp>
      <p:sp>
        <p:nvSpPr>
          <p:cNvPr id="66" name="Cross 65"/>
          <p:cNvSpPr/>
          <p:nvPr/>
        </p:nvSpPr>
        <p:spPr>
          <a:xfrm>
            <a:off x="4356650" y="2199356"/>
            <a:ext cx="60325" cy="57150"/>
          </a:xfrm>
          <a:prstGeom prst="plus">
            <a:avLst/>
          </a:prstGeom>
          <a:solidFill>
            <a:schemeClr val="accent4"/>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67" name="Group 4"/>
          <p:cNvGrpSpPr>
            <a:grpSpLocks/>
          </p:cNvGrpSpPr>
          <p:nvPr/>
        </p:nvGrpSpPr>
        <p:grpSpPr bwMode="auto">
          <a:xfrm>
            <a:off x="4188428" y="2278760"/>
            <a:ext cx="42863" cy="79375"/>
            <a:chOff x="603250" y="4737100"/>
            <a:chExt cx="355600" cy="654050"/>
          </a:xfrm>
        </p:grpSpPr>
        <p:sp>
          <p:nvSpPr>
            <p:cNvPr id="68" name="Delay 67"/>
            <p:cNvSpPr/>
            <p:nvPr/>
          </p:nvSpPr>
          <p:spPr>
            <a:xfrm rot="16200000">
              <a:off x="545596" y="4977888"/>
              <a:ext cx="470916" cy="355600"/>
            </a:xfrm>
            <a:prstGeom prst="flowChartDelay">
              <a:avLst/>
            </a:prstGeom>
            <a:solidFill>
              <a:srgbClr val="FFFF00"/>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69" name="Oval 68"/>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grpSp>
        <p:nvGrpSpPr>
          <p:cNvPr id="70" name="Group 4"/>
          <p:cNvGrpSpPr>
            <a:grpSpLocks/>
          </p:cNvGrpSpPr>
          <p:nvPr/>
        </p:nvGrpSpPr>
        <p:grpSpPr bwMode="auto">
          <a:xfrm>
            <a:off x="4221708" y="2024732"/>
            <a:ext cx="44450" cy="85725"/>
            <a:chOff x="603250" y="4737100"/>
            <a:chExt cx="355600" cy="654050"/>
          </a:xfrm>
        </p:grpSpPr>
        <p:sp>
          <p:nvSpPr>
            <p:cNvPr id="71" name="Delay 70"/>
            <p:cNvSpPr/>
            <p:nvPr/>
          </p:nvSpPr>
          <p:spPr>
            <a:xfrm rot="16200000">
              <a:off x="544859" y="4977167"/>
              <a:ext cx="472373" cy="355600"/>
            </a:xfrm>
            <a:prstGeom prst="flowChartDelay">
              <a:avLst/>
            </a:prstGeom>
            <a:solidFill>
              <a:schemeClr val="tx2"/>
            </a:solidFill>
            <a:ln w="6350" cmpd="sng">
              <a:solidFill>
                <a:srgbClr val="1F497D"/>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sp>
          <p:nvSpPr>
            <p:cNvPr id="72" name="Oval 71"/>
            <p:cNvSpPr/>
            <p:nvPr/>
          </p:nvSpPr>
          <p:spPr>
            <a:xfrm>
              <a:off x="628650" y="4737100"/>
              <a:ext cx="304800" cy="279400"/>
            </a:xfrm>
            <a:prstGeom prst="ellipse">
              <a:avLst/>
            </a:prstGeom>
            <a:solidFill>
              <a:schemeClr val="bg2"/>
            </a:solidFill>
            <a:ln w="6350" cmpd="sng">
              <a:solidFill>
                <a:schemeClr val="tx2"/>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GB">
                <a:solidFill>
                  <a:prstClr val="white"/>
                </a:solidFill>
                <a:latin typeface="Arial"/>
                <a:ea typeface="ＭＳ Ｐゴシック"/>
              </a:endParaRPr>
            </a:p>
          </p:txBody>
        </p:sp>
      </p:grpSp>
      <p:cxnSp>
        <p:nvCxnSpPr>
          <p:cNvPr id="73" name="Straight Connector 72"/>
          <p:cNvCxnSpPr>
            <a:stCxn id="71" idx="2"/>
            <a:endCxn id="65" idx="2"/>
          </p:cNvCxnSpPr>
          <p:nvPr/>
        </p:nvCxnSpPr>
        <p:spPr bwMode="auto">
          <a:xfrm>
            <a:off x="4266216" y="2078729"/>
            <a:ext cx="90487" cy="317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4" name="Straight Connector 73"/>
          <p:cNvCxnSpPr>
            <a:stCxn id="66" idx="0"/>
            <a:endCxn id="65" idx="1"/>
          </p:cNvCxnSpPr>
          <p:nvPr/>
        </p:nvCxnSpPr>
        <p:spPr bwMode="auto">
          <a:xfrm flipH="1" flipV="1">
            <a:off x="4386808" y="2113631"/>
            <a:ext cx="0" cy="857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5" name="Straight Connector 74"/>
          <p:cNvCxnSpPr>
            <a:stCxn id="66" idx="2"/>
            <a:endCxn id="68" idx="2"/>
          </p:cNvCxnSpPr>
          <p:nvPr/>
        </p:nvCxnSpPr>
        <p:spPr bwMode="auto">
          <a:xfrm flipH="1">
            <a:off x="4231291" y="2256535"/>
            <a:ext cx="155575" cy="73025"/>
          </a:xfrm>
          <a:prstGeom prst="line">
            <a:avLst/>
          </a:prstGeom>
          <a:solidFill>
            <a:srgbClr val="CC99FF"/>
          </a:solidFill>
          <a:ln w="63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6" name="Rectangle 75"/>
          <p:cNvSpPr/>
          <p:nvPr/>
        </p:nvSpPr>
        <p:spPr>
          <a:xfrm>
            <a:off x="3735933" y="2421607"/>
            <a:ext cx="1179512" cy="4445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7" name="Rectangle 76"/>
          <p:cNvSpPr/>
          <p:nvPr/>
        </p:nvSpPr>
        <p:spPr>
          <a:xfrm>
            <a:off x="4602715" y="1923131"/>
            <a:ext cx="314325" cy="38100"/>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8" name="Rectangle 77"/>
          <p:cNvSpPr/>
          <p:nvPr/>
        </p:nvSpPr>
        <p:spPr>
          <a:xfrm>
            <a:off x="4074128" y="1918368"/>
            <a:ext cx="506413" cy="39688"/>
          </a:xfrm>
          <a:prstGeom prst="rect">
            <a:avLst/>
          </a:prstGeom>
          <a:solidFill>
            <a:schemeClr val="accent5">
              <a:lumMod val="50000"/>
            </a:schemeClr>
          </a:solidFill>
          <a:ln w="6350" cmpd="sng">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79" name="Rectangle 78"/>
          <p:cNvSpPr/>
          <p:nvPr/>
        </p:nvSpPr>
        <p:spPr>
          <a:xfrm>
            <a:off x="4604296" y="1961231"/>
            <a:ext cx="314325" cy="438150"/>
          </a:xfrm>
          <a:prstGeom prst="rect">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0" name="Rectangle 79"/>
          <p:cNvSpPr/>
          <p:nvPr/>
        </p:nvSpPr>
        <p:spPr>
          <a:xfrm>
            <a:off x="4623345" y="1999331"/>
            <a:ext cx="273050" cy="381000"/>
          </a:xfrm>
          <a:prstGeom prst="rect">
            <a:avLst/>
          </a:prstGeom>
          <a:solidFill>
            <a:srgbClr val="FFFFFF"/>
          </a:solidFill>
          <a:ln w="3175" cmpd="sng">
            <a:solidFill>
              <a:schemeClr val="accent5">
                <a:lumMod val="5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1" name="Rectangle 80"/>
          <p:cNvSpPr/>
          <p:nvPr/>
        </p:nvSpPr>
        <p:spPr>
          <a:xfrm>
            <a:off x="3734350" y="1927894"/>
            <a:ext cx="314325" cy="471488"/>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82" name="Group 193"/>
          <p:cNvGrpSpPr>
            <a:grpSpLocks/>
          </p:cNvGrpSpPr>
          <p:nvPr/>
        </p:nvGrpSpPr>
        <p:grpSpPr bwMode="auto">
          <a:xfrm>
            <a:off x="3748633" y="1951716"/>
            <a:ext cx="252412" cy="369887"/>
            <a:chOff x="552317" y="2476596"/>
            <a:chExt cx="701871" cy="1650326"/>
          </a:xfrm>
        </p:grpSpPr>
        <p:grpSp>
          <p:nvGrpSpPr>
            <p:cNvPr id="83" name="Group 218"/>
            <p:cNvGrpSpPr>
              <a:grpSpLocks/>
            </p:cNvGrpSpPr>
            <p:nvPr/>
          </p:nvGrpSpPr>
          <p:grpSpPr bwMode="auto">
            <a:xfrm>
              <a:off x="552317" y="2476596"/>
              <a:ext cx="692981" cy="531812"/>
              <a:chOff x="1933176" y="4572069"/>
              <a:chExt cx="813220" cy="531812"/>
            </a:xfrm>
          </p:grpSpPr>
          <p:sp>
            <p:nvSpPr>
              <p:cNvPr id="94" name="Rectangle 93"/>
              <p:cNvSpPr/>
              <p:nvPr/>
            </p:nvSpPr>
            <p:spPr>
              <a:xfrm>
                <a:off x="1938355" y="4699562"/>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5" name="Rectangle 94"/>
              <p:cNvSpPr/>
              <p:nvPr/>
            </p:nvSpPr>
            <p:spPr>
              <a:xfrm>
                <a:off x="1933176" y="4572069"/>
                <a:ext cx="134686" cy="8499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6" name="Rectangle 95"/>
              <p:cNvSpPr/>
              <p:nvPr/>
            </p:nvSpPr>
            <p:spPr>
              <a:xfrm>
                <a:off x="2088582" y="4848302"/>
                <a:ext cx="657885"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7" name="Rectangle 96"/>
              <p:cNvSpPr/>
              <p:nvPr/>
            </p:nvSpPr>
            <p:spPr>
              <a:xfrm>
                <a:off x="1959075" y="500412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4" name="Group 218"/>
            <p:cNvGrpSpPr>
              <a:grpSpLocks/>
            </p:cNvGrpSpPr>
            <p:nvPr/>
          </p:nvGrpSpPr>
          <p:grpSpPr bwMode="auto">
            <a:xfrm>
              <a:off x="559469" y="3064221"/>
              <a:ext cx="690274" cy="404812"/>
              <a:chOff x="1936353" y="4699069"/>
              <a:chExt cx="810043" cy="404812"/>
            </a:xfrm>
          </p:grpSpPr>
          <p:sp>
            <p:nvSpPr>
              <p:cNvPr id="91" name="Rectangle 90"/>
              <p:cNvSpPr/>
              <p:nvPr/>
            </p:nvSpPr>
            <p:spPr>
              <a:xfrm>
                <a:off x="1938321" y="4699328"/>
                <a:ext cx="657886"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2" name="Rectangle 91"/>
              <p:cNvSpPr/>
              <p:nvPr/>
            </p:nvSpPr>
            <p:spPr>
              <a:xfrm>
                <a:off x="2088545" y="4848073"/>
                <a:ext cx="657890"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3" name="Rectangle 92"/>
              <p:cNvSpPr/>
              <p:nvPr/>
            </p:nvSpPr>
            <p:spPr>
              <a:xfrm>
                <a:off x="1959042" y="5003898"/>
                <a:ext cx="435139" cy="991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5" name="Group 218"/>
            <p:cNvGrpSpPr>
              <a:grpSpLocks/>
            </p:cNvGrpSpPr>
            <p:nvPr/>
          </p:nvGrpSpPr>
          <p:grpSpPr bwMode="auto">
            <a:xfrm>
              <a:off x="578418" y="3561833"/>
              <a:ext cx="671326" cy="252412"/>
              <a:chOff x="1958589" y="4851469"/>
              <a:chExt cx="787807" cy="252412"/>
            </a:xfrm>
          </p:grpSpPr>
          <p:sp>
            <p:nvSpPr>
              <p:cNvPr id="89" name="Rectangle 88"/>
              <p:cNvSpPr/>
              <p:nvPr/>
            </p:nvSpPr>
            <p:spPr>
              <a:xfrm>
                <a:off x="2088543" y="4849921"/>
                <a:ext cx="657889"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90" name="Rectangle 89"/>
              <p:cNvSpPr/>
              <p:nvPr/>
            </p:nvSpPr>
            <p:spPr>
              <a:xfrm>
                <a:off x="1959039" y="5005746"/>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86" name="Group 218"/>
            <p:cNvGrpSpPr>
              <a:grpSpLocks/>
            </p:cNvGrpSpPr>
            <p:nvPr/>
          </p:nvGrpSpPr>
          <p:grpSpPr bwMode="auto">
            <a:xfrm>
              <a:off x="582862" y="3874510"/>
              <a:ext cx="671326" cy="252412"/>
              <a:chOff x="1958589" y="4851469"/>
              <a:chExt cx="787807" cy="252412"/>
            </a:xfrm>
          </p:grpSpPr>
          <p:sp>
            <p:nvSpPr>
              <p:cNvPr id="87" name="Rectangle 86"/>
              <p:cNvSpPr/>
              <p:nvPr/>
            </p:nvSpPr>
            <p:spPr>
              <a:xfrm>
                <a:off x="2088510" y="4848895"/>
                <a:ext cx="657886"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88" name="Rectangle 87"/>
              <p:cNvSpPr/>
              <p:nvPr/>
            </p:nvSpPr>
            <p:spPr>
              <a:xfrm>
                <a:off x="1959003" y="5004720"/>
                <a:ext cx="435138" cy="99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98" name="Rectangle 97"/>
          <p:cNvSpPr/>
          <p:nvPr/>
        </p:nvSpPr>
        <p:spPr bwMode="auto">
          <a:xfrm>
            <a:off x="4664620" y="2005683"/>
            <a:ext cx="109538"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99" name="Straight Connector 98"/>
          <p:cNvCxnSpPr/>
          <p:nvPr/>
        </p:nvCxnSpPr>
        <p:spPr bwMode="auto">
          <a:xfrm>
            <a:off x="4802733" y="196919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0" name="Straight Connector 99"/>
          <p:cNvCxnSpPr/>
          <p:nvPr/>
        </p:nvCxnSpPr>
        <p:spPr bwMode="auto">
          <a:xfrm flipH="1">
            <a:off x="4623345" y="217395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1" name="Straight Connector 100"/>
          <p:cNvCxnSpPr/>
          <p:nvPr/>
        </p:nvCxnSpPr>
        <p:spPr bwMode="auto">
          <a:xfrm flipH="1">
            <a:off x="4623345" y="220888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p:cNvCxnSpPr/>
          <p:nvPr/>
        </p:nvCxnSpPr>
        <p:spPr bwMode="auto">
          <a:xfrm flipH="1">
            <a:off x="4623345" y="224221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3" name="Straight Connector 102"/>
          <p:cNvCxnSpPr/>
          <p:nvPr/>
        </p:nvCxnSpPr>
        <p:spPr bwMode="auto">
          <a:xfrm flipH="1">
            <a:off x="4623345" y="227714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p:cNvCxnSpPr/>
          <p:nvPr/>
        </p:nvCxnSpPr>
        <p:spPr bwMode="auto">
          <a:xfrm flipH="1">
            <a:off x="4623345" y="231048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p:cNvCxnSpPr/>
          <p:nvPr/>
        </p:nvCxnSpPr>
        <p:spPr bwMode="auto">
          <a:xfrm flipH="1">
            <a:off x="4623345" y="2345406"/>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6" name="Straight Connector 105"/>
          <p:cNvCxnSpPr/>
          <p:nvPr/>
        </p:nvCxnSpPr>
        <p:spPr bwMode="auto">
          <a:xfrm flipH="1">
            <a:off x="4621758" y="203743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7" name="Straight Connector 106"/>
          <p:cNvCxnSpPr/>
          <p:nvPr/>
        </p:nvCxnSpPr>
        <p:spPr bwMode="auto">
          <a:xfrm flipH="1">
            <a:off x="4621758" y="2070768"/>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8" name="Straight Connector 107"/>
          <p:cNvCxnSpPr/>
          <p:nvPr/>
        </p:nvCxnSpPr>
        <p:spPr bwMode="auto">
          <a:xfrm flipH="1">
            <a:off x="4621758" y="2105693"/>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9" name="Straight Connector 108"/>
          <p:cNvCxnSpPr/>
          <p:nvPr/>
        </p:nvCxnSpPr>
        <p:spPr bwMode="auto">
          <a:xfrm flipH="1">
            <a:off x="4621758" y="2139031"/>
            <a:ext cx="27305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10" name="Straight Connector 109"/>
          <p:cNvCxnSpPr/>
          <p:nvPr/>
        </p:nvCxnSpPr>
        <p:spPr bwMode="auto">
          <a:xfrm>
            <a:off x="4650333" y="1969197"/>
            <a:ext cx="0" cy="411163"/>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11" name="Group 97"/>
          <p:cNvGrpSpPr>
            <a:grpSpLocks/>
          </p:cNvGrpSpPr>
          <p:nvPr/>
        </p:nvGrpSpPr>
        <p:grpSpPr bwMode="auto">
          <a:xfrm>
            <a:off x="4626546" y="1999333"/>
            <a:ext cx="23813" cy="25400"/>
            <a:chOff x="8112931" y="3217866"/>
            <a:chExt cx="110967" cy="110967"/>
          </a:xfrm>
        </p:grpSpPr>
        <p:sp>
          <p:nvSpPr>
            <p:cNvPr id="112" name="Oval 111"/>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3" name="Oval 112"/>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4" name="Group 98"/>
          <p:cNvGrpSpPr>
            <a:grpSpLocks/>
          </p:cNvGrpSpPr>
          <p:nvPr/>
        </p:nvGrpSpPr>
        <p:grpSpPr bwMode="auto">
          <a:xfrm>
            <a:off x="4626546" y="2008857"/>
            <a:ext cx="23813" cy="23812"/>
            <a:chOff x="8112931" y="3217866"/>
            <a:chExt cx="110967" cy="110967"/>
          </a:xfrm>
        </p:grpSpPr>
        <p:sp>
          <p:nvSpPr>
            <p:cNvPr id="115" name="Oval 114"/>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6" name="Oval 115"/>
            <p:cNvSpPr/>
            <p:nvPr/>
          </p:nvSpPr>
          <p:spPr>
            <a:xfrm>
              <a:off x="8142522" y="3247458"/>
              <a:ext cx="51786" cy="51783"/>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17" name="Group 101"/>
          <p:cNvGrpSpPr>
            <a:grpSpLocks/>
          </p:cNvGrpSpPr>
          <p:nvPr/>
        </p:nvGrpSpPr>
        <p:grpSpPr bwMode="auto">
          <a:xfrm>
            <a:off x="4626546" y="2042194"/>
            <a:ext cx="23813" cy="25400"/>
            <a:chOff x="8112931" y="3217866"/>
            <a:chExt cx="110967" cy="110967"/>
          </a:xfrm>
        </p:grpSpPr>
        <p:sp>
          <p:nvSpPr>
            <p:cNvPr id="118" name="Oval 117"/>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19" name="Oval 118"/>
            <p:cNvSpPr/>
            <p:nvPr/>
          </p:nvSpPr>
          <p:spPr>
            <a:xfrm>
              <a:off x="8142522" y="3245608"/>
              <a:ext cx="51786" cy="55484"/>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20" name="Group 104"/>
          <p:cNvGrpSpPr>
            <a:grpSpLocks/>
          </p:cNvGrpSpPr>
          <p:nvPr/>
        </p:nvGrpSpPr>
        <p:grpSpPr bwMode="auto">
          <a:xfrm>
            <a:off x="4626546" y="2077140"/>
            <a:ext cx="23813" cy="23813"/>
            <a:chOff x="8112931" y="3217866"/>
            <a:chExt cx="110967" cy="110967"/>
          </a:xfrm>
        </p:grpSpPr>
        <p:sp>
          <p:nvSpPr>
            <p:cNvPr id="121" name="Oval 120"/>
            <p:cNvSpPr/>
            <p:nvPr/>
          </p:nvSpPr>
          <p:spPr>
            <a:xfrm>
              <a:off x="8112931" y="3217866"/>
              <a:ext cx="110967" cy="110967"/>
            </a:xfrm>
            <a:prstGeom prst="ellipse">
              <a:avLst/>
            </a:prstGeom>
            <a:solidFill>
              <a:srgbClr val="FFFFFF"/>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2" name="Oval 121"/>
            <p:cNvSpPr/>
            <p:nvPr/>
          </p:nvSpPr>
          <p:spPr>
            <a:xfrm>
              <a:off x="8142522" y="3247457"/>
              <a:ext cx="51786" cy="51786"/>
            </a:xfrm>
            <a:prstGeom prst="ellipse">
              <a:avLst/>
            </a:prstGeom>
            <a:solidFill>
              <a:schemeClr val="tx1"/>
            </a:solidFill>
            <a:ln w="3175" cmpd="sng">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sp>
        <p:nvSpPr>
          <p:cNvPr id="123" name="Rectangle 122"/>
          <p:cNvSpPr/>
          <p:nvPr/>
        </p:nvSpPr>
        <p:spPr bwMode="auto">
          <a:xfrm>
            <a:off x="3761341" y="2488281"/>
            <a:ext cx="109537"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4" name="Rectangle 123"/>
          <p:cNvSpPr/>
          <p:nvPr/>
        </p:nvSpPr>
        <p:spPr bwMode="auto">
          <a:xfrm>
            <a:off x="3929608" y="2486722"/>
            <a:ext cx="366712" cy="119063"/>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5" name="Rectangle 124"/>
          <p:cNvSpPr/>
          <p:nvPr/>
        </p:nvSpPr>
        <p:spPr bwMode="auto">
          <a:xfrm>
            <a:off x="4342358" y="2488310"/>
            <a:ext cx="323850" cy="117475"/>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6" name="Rectangle 125"/>
          <p:cNvSpPr/>
          <p:nvPr/>
        </p:nvSpPr>
        <p:spPr bwMode="auto">
          <a:xfrm>
            <a:off x="4705895" y="2485107"/>
            <a:ext cx="177800" cy="119062"/>
          </a:xfrm>
          <a:prstGeom prst="rect">
            <a:avLst/>
          </a:prstGeom>
          <a:solidFill>
            <a:schemeClr val="bg1">
              <a:lumMod val="85000"/>
            </a:schemeClr>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27" name="Rounded Rectangle 126"/>
          <p:cNvSpPr/>
          <p:nvPr/>
        </p:nvSpPr>
        <p:spPr>
          <a:xfrm>
            <a:off x="4796033" y="2427206"/>
            <a:ext cx="104641" cy="38603"/>
          </a:xfrm>
          <a:prstGeom prst="roundRect">
            <a:avLst/>
          </a:prstGeom>
          <a:solidFill>
            <a:schemeClr val="accent5">
              <a:lumMod val="40000"/>
              <a:lumOff val="60000"/>
            </a:schemeClr>
          </a:solidFill>
          <a:ln w="3175" cmpd="sng">
            <a:solidFill>
              <a:schemeClr val="accent5">
                <a:lumMod val="40000"/>
                <a:lumOff val="60000"/>
              </a:schemeClr>
            </a:solidFill>
          </a:ln>
          <a:effectLst/>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wrap="none" lIns="36000" tIns="0" rIns="36000" anchor="ctr"/>
          <a:lstStyle/>
          <a:p>
            <a:pPr algn="ctr" eaLnBrk="0" hangingPunct="0">
              <a:defRPr/>
            </a:pPr>
            <a:endParaRPr lang="en-US" sz="900" dirty="0">
              <a:solidFill>
                <a:srgbClr val="1F497D"/>
              </a:solidFill>
              <a:latin typeface="Calibri"/>
              <a:ea typeface="ＭＳ Ｐゴシック"/>
              <a:cs typeface="Calibri"/>
            </a:endParaRPr>
          </a:p>
        </p:txBody>
      </p:sp>
      <p:cxnSp>
        <p:nvCxnSpPr>
          <p:cNvPr id="128" name="Straight Connector 127"/>
          <p:cNvCxnSpPr/>
          <p:nvPr/>
        </p:nvCxnSpPr>
        <p:spPr bwMode="auto">
          <a:xfrm flipH="1">
            <a:off x="3734345" y="2512093"/>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29" name="Straight Connector 128"/>
          <p:cNvCxnSpPr/>
          <p:nvPr/>
        </p:nvCxnSpPr>
        <p:spPr bwMode="auto">
          <a:xfrm flipH="1">
            <a:off x="3734345" y="2547018"/>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0" name="Straight Connector 129"/>
          <p:cNvCxnSpPr/>
          <p:nvPr/>
        </p:nvCxnSpPr>
        <p:spPr bwMode="auto">
          <a:xfrm flipH="1">
            <a:off x="3734345" y="2580356"/>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1" name="Straight Connector 130"/>
          <p:cNvCxnSpPr/>
          <p:nvPr/>
        </p:nvCxnSpPr>
        <p:spPr bwMode="auto">
          <a:xfrm flipH="1">
            <a:off x="3734345" y="2615281"/>
            <a:ext cx="1181100" cy="0"/>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2" name="Straight Connector 131"/>
          <p:cNvCxnSpPr>
            <a:stCxn id="64" idx="0"/>
            <a:endCxn id="64" idx="2"/>
          </p:cNvCxnSpPr>
          <p:nvPr/>
        </p:nvCxnSpPr>
        <p:spPr bwMode="auto">
          <a:xfrm>
            <a:off x="4324895" y="2477170"/>
            <a:ext cx="0" cy="147638"/>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3" name="Straight Connector 132"/>
          <p:cNvCxnSpPr/>
          <p:nvPr/>
        </p:nvCxnSpPr>
        <p:spPr bwMode="auto">
          <a:xfrm>
            <a:off x="4685258" y="2474022"/>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34" name="Straight Connector 133"/>
          <p:cNvCxnSpPr/>
          <p:nvPr/>
        </p:nvCxnSpPr>
        <p:spPr bwMode="auto">
          <a:xfrm>
            <a:off x="3916908" y="2478785"/>
            <a:ext cx="0" cy="149225"/>
          </a:xfrm>
          <a:prstGeom prst="line">
            <a:avLst/>
          </a:prstGeom>
          <a:solidFill>
            <a:srgbClr val="CC99FF"/>
          </a:solidFill>
          <a:ln w="3175" cap="flat" cmpd="sng" algn="ctr">
            <a:solidFill>
              <a:srgbClr val="215968"/>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35" name="Rectangle 134"/>
          <p:cNvSpPr/>
          <p:nvPr/>
        </p:nvSpPr>
        <p:spPr bwMode="auto">
          <a:xfrm>
            <a:off x="4620179" y="1970756"/>
            <a:ext cx="212725" cy="28575"/>
          </a:xfrm>
          <a:prstGeom prst="rect">
            <a:avLst/>
          </a:prstGeom>
          <a:solidFill>
            <a:schemeClr val="tx1"/>
          </a:solidFill>
          <a:ln w="3175"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6" name="Rectangle 135"/>
          <p:cNvSpPr/>
          <p:nvPr/>
        </p:nvSpPr>
        <p:spPr>
          <a:xfrm>
            <a:off x="3735977" y="1918368"/>
            <a:ext cx="312737" cy="39688"/>
          </a:xfrm>
          <a:prstGeom prst="rect">
            <a:avLst/>
          </a:prstGeom>
          <a:solidFill>
            <a:schemeClr val="accent5">
              <a:lumMod val="50000"/>
            </a:schemeClr>
          </a:solidFill>
          <a:ln>
            <a:solidFill>
              <a:schemeClr val="tx2"/>
            </a:solidFill>
          </a:ln>
        </p:spPr>
        <p:style>
          <a:lnRef idx="1">
            <a:schemeClr val="accent1"/>
          </a:lnRef>
          <a:fillRef idx="3">
            <a:schemeClr val="accent1"/>
          </a:fillRef>
          <a:effectRef idx="2">
            <a:schemeClr val="accent1"/>
          </a:effectRef>
          <a:fontRef idx="minor">
            <a:schemeClr val="lt1"/>
          </a:fontRef>
        </p:style>
        <p:txBody>
          <a:bodyPr wrap="none" lIns="108000" tIns="0" bIns="46800" anchor="ctr"/>
          <a:lstStyle/>
          <a:p>
            <a:pPr eaLnBrk="0" hangingPunct="0">
              <a:defRPr/>
            </a:pPr>
            <a:endParaRPr lang="en-US" sz="1200" dirty="0">
              <a:solidFill>
                <a:prstClr val="white"/>
              </a:solidFill>
              <a:latin typeface="Calibri"/>
              <a:ea typeface="ＭＳ Ｐゴシック"/>
              <a:cs typeface="Calibri"/>
            </a:endParaRPr>
          </a:p>
        </p:txBody>
      </p:sp>
      <p:sp>
        <p:nvSpPr>
          <p:cNvPr id="137" name="Can 136"/>
          <p:cNvSpPr/>
          <p:nvPr/>
        </p:nvSpPr>
        <p:spPr>
          <a:xfrm>
            <a:off x="5980658" y="4085306"/>
            <a:ext cx="538162" cy="6000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38" name="Can 137"/>
          <p:cNvSpPr/>
          <p:nvPr/>
        </p:nvSpPr>
        <p:spPr>
          <a:xfrm>
            <a:off x="6428339" y="4299647"/>
            <a:ext cx="422275" cy="434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39" name="Straight Arrow Connector 199"/>
          <p:cNvCxnSpPr>
            <a:stCxn id="27" idx="2"/>
            <a:endCxn id="138" idx="1"/>
          </p:cNvCxnSpPr>
          <p:nvPr/>
        </p:nvCxnSpPr>
        <p:spPr bwMode="auto">
          <a:xfrm rot="16200000" flipH="1">
            <a:off x="5629448" y="3289577"/>
            <a:ext cx="1641475" cy="378619"/>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40" name="Straight Arrow Connector 196"/>
          <p:cNvCxnSpPr>
            <a:stCxn id="126" idx="2"/>
            <a:endCxn id="137" idx="1"/>
          </p:cNvCxnSpPr>
          <p:nvPr/>
        </p:nvCxnSpPr>
        <p:spPr bwMode="auto">
          <a:xfrm rot="16200000" flipH="1">
            <a:off x="4782120" y="2616868"/>
            <a:ext cx="1481138" cy="1455738"/>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grpSp>
        <p:nvGrpSpPr>
          <p:cNvPr id="141" name="Group 27668"/>
          <p:cNvGrpSpPr>
            <a:grpSpLocks/>
          </p:cNvGrpSpPr>
          <p:nvPr/>
        </p:nvGrpSpPr>
        <p:grpSpPr bwMode="auto">
          <a:xfrm>
            <a:off x="710177" y="1810420"/>
            <a:ext cx="1228725" cy="863600"/>
            <a:chOff x="640045" y="3157538"/>
            <a:chExt cx="1228725" cy="863600"/>
          </a:xfrm>
        </p:grpSpPr>
        <p:sp>
          <p:nvSpPr>
            <p:cNvPr id="142" name="Rectangle 141"/>
            <p:cNvSpPr/>
            <p:nvPr/>
          </p:nvSpPr>
          <p:spPr bwMode="auto">
            <a:xfrm>
              <a:off x="640045" y="3157538"/>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3" name="Rectangle 142"/>
            <p:cNvSpPr/>
            <p:nvPr/>
          </p:nvSpPr>
          <p:spPr bwMode="auto">
            <a:xfrm>
              <a:off x="690845" y="3198813"/>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4" name="Rectangle 143"/>
            <p:cNvSpPr/>
            <p:nvPr/>
          </p:nvSpPr>
          <p:spPr bwMode="auto">
            <a:xfrm>
              <a:off x="700370" y="3309938"/>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5" name="Rectangle 144"/>
            <p:cNvSpPr/>
            <p:nvPr/>
          </p:nvSpPr>
          <p:spPr bwMode="auto">
            <a:xfrm>
              <a:off x="1533807" y="3309938"/>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6" name="Rectangle 145"/>
            <p:cNvSpPr/>
            <p:nvPr/>
          </p:nvSpPr>
          <p:spPr bwMode="auto">
            <a:xfrm>
              <a:off x="1005170" y="3309938"/>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7" name="Rectangle 146"/>
            <p:cNvSpPr/>
            <p:nvPr/>
          </p:nvSpPr>
          <p:spPr bwMode="auto">
            <a:xfrm>
              <a:off x="1005170" y="3813176"/>
              <a:ext cx="225425"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8" name="Rectangle 147"/>
            <p:cNvSpPr/>
            <p:nvPr/>
          </p:nvSpPr>
          <p:spPr bwMode="auto">
            <a:xfrm>
              <a:off x="1270282" y="3814763"/>
              <a:ext cx="234950"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49" name="Rectangle 148"/>
            <p:cNvSpPr/>
            <p:nvPr/>
          </p:nvSpPr>
          <p:spPr bwMode="auto">
            <a:xfrm>
              <a:off x="1532220" y="3656013"/>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0" name="Rectangle 149"/>
            <p:cNvSpPr/>
            <p:nvPr/>
          </p:nvSpPr>
          <p:spPr bwMode="auto">
            <a:xfrm>
              <a:off x="1049620" y="3354388"/>
              <a:ext cx="406400" cy="122238"/>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1" name="Rectangle 150"/>
            <p:cNvSpPr/>
            <p:nvPr/>
          </p:nvSpPr>
          <p:spPr bwMode="auto">
            <a:xfrm>
              <a:off x="744820" y="3370263"/>
              <a:ext cx="180975" cy="550863"/>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2" name="Rectangle 151"/>
            <p:cNvSpPr/>
            <p:nvPr/>
          </p:nvSpPr>
          <p:spPr bwMode="auto">
            <a:xfrm>
              <a:off x="1587782" y="3708401"/>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3" name="Rectangle 152"/>
            <p:cNvSpPr/>
            <p:nvPr/>
          </p:nvSpPr>
          <p:spPr bwMode="auto">
            <a:xfrm>
              <a:off x="1592545" y="3354388"/>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4" name="Rectangle 153"/>
            <p:cNvSpPr/>
            <p:nvPr/>
          </p:nvSpPr>
          <p:spPr bwMode="auto">
            <a:xfrm>
              <a:off x="1308382" y="3860801"/>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55" name="Rectangle 154"/>
            <p:cNvSpPr/>
            <p:nvPr/>
          </p:nvSpPr>
          <p:spPr bwMode="auto">
            <a:xfrm>
              <a:off x="1054382" y="38528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56" name="Group 294"/>
            <p:cNvGrpSpPr>
              <a:grpSpLocks/>
            </p:cNvGrpSpPr>
            <p:nvPr/>
          </p:nvGrpSpPr>
          <p:grpSpPr bwMode="auto">
            <a:xfrm>
              <a:off x="997419" y="3522291"/>
              <a:ext cx="496710" cy="257828"/>
              <a:chOff x="339996" y="3313113"/>
              <a:chExt cx="1120775" cy="655637"/>
            </a:xfrm>
          </p:grpSpPr>
          <p:sp>
            <p:nvSpPr>
              <p:cNvPr id="157" name="Rectangle 156"/>
              <p:cNvSpPr/>
              <p:nvPr/>
            </p:nvSpPr>
            <p:spPr bwMode="auto">
              <a:xfrm>
                <a:off x="339574" y="3314059"/>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58" name="Straight Connector 157"/>
              <p:cNvCxnSpPr/>
              <p:nvPr/>
            </p:nvCxnSpPr>
            <p:spPr bwMode="auto">
              <a:xfrm>
                <a:off x="450618" y="3402871"/>
                <a:ext cx="0" cy="504613"/>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59" name="Straight Connector 158"/>
              <p:cNvCxnSpPr/>
              <p:nvPr/>
            </p:nvCxnSpPr>
            <p:spPr bwMode="auto">
              <a:xfrm>
                <a:off x="425543" y="388326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60" name="Rectangle 159"/>
              <p:cNvSpPr/>
              <p:nvPr/>
            </p:nvSpPr>
            <p:spPr bwMode="auto">
              <a:xfrm>
                <a:off x="550915" y="3487647"/>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1" name="Rectangle 160"/>
              <p:cNvSpPr/>
              <p:nvPr/>
            </p:nvSpPr>
            <p:spPr bwMode="auto">
              <a:xfrm>
                <a:off x="751509" y="3588568"/>
                <a:ext cx="107461" cy="286621"/>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2" name="Rectangle 161"/>
              <p:cNvSpPr/>
              <p:nvPr/>
            </p:nvSpPr>
            <p:spPr bwMode="auto">
              <a:xfrm>
                <a:off x="1109712" y="3709674"/>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3" name="Rectangle 162"/>
              <p:cNvSpPr/>
              <p:nvPr/>
            </p:nvSpPr>
            <p:spPr bwMode="auto">
              <a:xfrm>
                <a:off x="941355" y="3528016"/>
                <a:ext cx="85969" cy="351208"/>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grpSp>
        <p:nvGrpSpPr>
          <p:cNvPr id="164" name="Group 27669"/>
          <p:cNvGrpSpPr>
            <a:grpSpLocks/>
          </p:cNvGrpSpPr>
          <p:nvPr/>
        </p:nvGrpSpPr>
        <p:grpSpPr bwMode="auto">
          <a:xfrm>
            <a:off x="2008776" y="1813594"/>
            <a:ext cx="1228725" cy="863600"/>
            <a:chOff x="1938138" y="3160713"/>
            <a:chExt cx="1228725" cy="863600"/>
          </a:xfrm>
        </p:grpSpPr>
        <p:sp>
          <p:nvSpPr>
            <p:cNvPr id="165" name="Rectangle 164"/>
            <p:cNvSpPr/>
            <p:nvPr/>
          </p:nvSpPr>
          <p:spPr bwMode="auto">
            <a:xfrm>
              <a:off x="1938138" y="3160713"/>
              <a:ext cx="1228725" cy="8636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6" name="Rectangle 165"/>
            <p:cNvSpPr/>
            <p:nvPr/>
          </p:nvSpPr>
          <p:spPr bwMode="auto">
            <a:xfrm>
              <a:off x="1988938" y="3201988"/>
              <a:ext cx="1136650" cy="80963"/>
            </a:xfrm>
            <a:prstGeom prst="rect">
              <a:avLst/>
            </a:prstGeom>
            <a:solidFill>
              <a:schemeClr val="tx1"/>
            </a:solidFill>
            <a:ln>
              <a:solidFill>
                <a:schemeClr val="tx2">
                  <a:lumMod val="60000"/>
                  <a:lumOff val="40000"/>
                </a:schemeClr>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7" name="Rectangle 166"/>
            <p:cNvSpPr/>
            <p:nvPr/>
          </p:nvSpPr>
          <p:spPr bwMode="auto">
            <a:xfrm>
              <a:off x="1988938" y="3327401"/>
              <a:ext cx="274637" cy="660400"/>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8" name="Rectangle 167"/>
            <p:cNvSpPr/>
            <p:nvPr/>
          </p:nvSpPr>
          <p:spPr bwMode="auto">
            <a:xfrm>
              <a:off x="2822375" y="3327401"/>
              <a:ext cx="287338"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69" name="Rectangle 168"/>
            <p:cNvSpPr/>
            <p:nvPr/>
          </p:nvSpPr>
          <p:spPr bwMode="auto">
            <a:xfrm>
              <a:off x="2293738" y="3327401"/>
              <a:ext cx="498475" cy="19367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0" name="Rectangle 169"/>
            <p:cNvSpPr/>
            <p:nvPr/>
          </p:nvSpPr>
          <p:spPr bwMode="auto">
            <a:xfrm>
              <a:off x="2293738" y="3830638"/>
              <a:ext cx="225425" cy="157163"/>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1" name="Rectangle 170"/>
            <p:cNvSpPr/>
            <p:nvPr/>
          </p:nvSpPr>
          <p:spPr bwMode="auto">
            <a:xfrm>
              <a:off x="2558850" y="3832226"/>
              <a:ext cx="234950" cy="157162"/>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2" name="Rectangle 171"/>
            <p:cNvSpPr/>
            <p:nvPr/>
          </p:nvSpPr>
          <p:spPr bwMode="auto">
            <a:xfrm>
              <a:off x="2820788" y="3673476"/>
              <a:ext cx="288925" cy="314325"/>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3" name="Rectangle 172"/>
            <p:cNvSpPr/>
            <p:nvPr/>
          </p:nvSpPr>
          <p:spPr bwMode="auto">
            <a:xfrm>
              <a:off x="2338188" y="3371851"/>
              <a:ext cx="406400" cy="122237"/>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4" name="Rectangle 173"/>
            <p:cNvSpPr/>
            <p:nvPr/>
          </p:nvSpPr>
          <p:spPr bwMode="auto">
            <a:xfrm>
              <a:off x="2033388" y="3387726"/>
              <a:ext cx="180975" cy="550862"/>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5" name="Rectangle 174"/>
            <p:cNvSpPr/>
            <p:nvPr/>
          </p:nvSpPr>
          <p:spPr bwMode="auto">
            <a:xfrm>
              <a:off x="2876350" y="3725863"/>
              <a:ext cx="163513"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6" name="Rectangle 175"/>
            <p:cNvSpPr/>
            <p:nvPr/>
          </p:nvSpPr>
          <p:spPr bwMode="auto">
            <a:xfrm>
              <a:off x="2881113" y="3371851"/>
              <a:ext cx="163512" cy="2254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7" name="Rectangle 176"/>
            <p:cNvSpPr/>
            <p:nvPr/>
          </p:nvSpPr>
          <p:spPr bwMode="auto">
            <a:xfrm>
              <a:off x="2596950" y="3878263"/>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78" name="Rectangle 177"/>
            <p:cNvSpPr/>
            <p:nvPr/>
          </p:nvSpPr>
          <p:spPr bwMode="auto">
            <a:xfrm>
              <a:off x="2342950" y="3870326"/>
              <a:ext cx="134938" cy="8572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nvGrpSpPr>
            <p:cNvPr id="179" name="Group 309"/>
            <p:cNvGrpSpPr>
              <a:grpSpLocks/>
            </p:cNvGrpSpPr>
            <p:nvPr/>
          </p:nvGrpSpPr>
          <p:grpSpPr bwMode="auto">
            <a:xfrm>
              <a:off x="2285349" y="3540221"/>
              <a:ext cx="496710" cy="257828"/>
              <a:chOff x="339996" y="3313113"/>
              <a:chExt cx="1120775" cy="655637"/>
            </a:xfrm>
          </p:grpSpPr>
          <p:sp>
            <p:nvSpPr>
              <p:cNvPr id="187" name="Rectangle 186"/>
              <p:cNvSpPr/>
              <p:nvPr/>
            </p:nvSpPr>
            <p:spPr bwMode="auto">
              <a:xfrm>
                <a:off x="341014" y="3312871"/>
                <a:ext cx="1121177" cy="653976"/>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cxnSp>
            <p:nvCxnSpPr>
              <p:cNvPr id="188" name="Straight Connector 187"/>
              <p:cNvCxnSpPr/>
              <p:nvPr/>
            </p:nvCxnSpPr>
            <p:spPr bwMode="auto">
              <a:xfrm>
                <a:off x="452058" y="3401683"/>
                <a:ext cx="0" cy="50461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89" name="Straight Connector 188"/>
              <p:cNvCxnSpPr/>
              <p:nvPr/>
            </p:nvCxnSpPr>
            <p:spPr bwMode="auto">
              <a:xfrm>
                <a:off x="426982" y="3882072"/>
                <a:ext cx="909836" cy="0"/>
              </a:xfrm>
              <a:prstGeom prst="line">
                <a:avLst/>
              </a:prstGeom>
              <a:solidFill>
                <a:srgbClr val="CC99FF"/>
              </a:solidFill>
              <a:ln w="19050" cap="flat" cmpd="sng" algn="ctr">
                <a:solidFill>
                  <a:schemeClr val="tx2"/>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90" name="Rectangle 189"/>
              <p:cNvSpPr/>
              <p:nvPr/>
            </p:nvSpPr>
            <p:spPr bwMode="auto">
              <a:xfrm>
                <a:off x="552355" y="3486456"/>
                <a:ext cx="96714" cy="395615"/>
              </a:xfrm>
              <a:prstGeom prst="rect">
                <a:avLst/>
              </a:prstGeom>
              <a:solidFill>
                <a:schemeClr val="accent2">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1" name="Rectangle 190"/>
              <p:cNvSpPr/>
              <p:nvPr/>
            </p:nvSpPr>
            <p:spPr bwMode="auto">
              <a:xfrm>
                <a:off x="752948" y="3587380"/>
                <a:ext cx="107461" cy="286618"/>
              </a:xfrm>
              <a:prstGeom prst="rect">
                <a:avLst/>
              </a:prstGeom>
              <a:solidFill>
                <a:schemeClr val="accent4">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2" name="Rectangle 191"/>
              <p:cNvSpPr/>
              <p:nvPr/>
            </p:nvSpPr>
            <p:spPr bwMode="auto">
              <a:xfrm>
                <a:off x="1111151" y="3708487"/>
                <a:ext cx="93133" cy="169549"/>
              </a:xfrm>
              <a:prstGeom prst="rect">
                <a:avLst/>
              </a:prstGeom>
              <a:solidFill>
                <a:schemeClr val="accent6">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93" name="Rectangle 192"/>
              <p:cNvSpPr/>
              <p:nvPr/>
            </p:nvSpPr>
            <p:spPr bwMode="auto">
              <a:xfrm>
                <a:off x="942795" y="3526825"/>
                <a:ext cx="85969" cy="351211"/>
              </a:xfrm>
              <a:prstGeom prst="rect">
                <a:avLst/>
              </a:prstGeom>
              <a:solidFill>
                <a:schemeClr val="accent5">
                  <a:lumMod val="75000"/>
                </a:schemeClr>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nvGrpSpPr>
            <p:cNvPr id="180" name="Group 317"/>
            <p:cNvGrpSpPr>
              <a:grpSpLocks/>
            </p:cNvGrpSpPr>
            <p:nvPr/>
          </p:nvGrpSpPr>
          <p:grpSpPr bwMode="auto">
            <a:xfrm>
              <a:off x="2178131" y="3451412"/>
              <a:ext cx="705511" cy="403412"/>
              <a:chOff x="2984959" y="3302000"/>
              <a:chExt cx="1120775" cy="660400"/>
            </a:xfrm>
          </p:grpSpPr>
          <p:sp>
            <p:nvSpPr>
              <p:cNvPr id="181" name="Rectangle 180"/>
              <p:cNvSpPr/>
              <p:nvPr/>
            </p:nvSpPr>
            <p:spPr bwMode="auto">
              <a:xfrm>
                <a:off x="2984513" y="3301696"/>
                <a:ext cx="1122248" cy="660094"/>
              </a:xfrm>
              <a:prstGeom prst="rec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2" name="Rectangle 181"/>
              <p:cNvSpPr/>
              <p:nvPr/>
            </p:nvSpPr>
            <p:spPr bwMode="auto">
              <a:xfrm>
                <a:off x="3231659" y="3379659"/>
                <a:ext cx="789356" cy="59771"/>
              </a:xfrm>
              <a:prstGeom prst="rect">
                <a:avLst/>
              </a:prstGeom>
              <a:solidFill>
                <a:srgbClr val="FFFFFF"/>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3" name="Rectangle 182"/>
              <p:cNvSpPr/>
              <p:nvPr/>
            </p:nvSpPr>
            <p:spPr bwMode="auto">
              <a:xfrm>
                <a:off x="3034951" y="3504402"/>
                <a:ext cx="655695"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4" name="Rectangle 183"/>
              <p:cNvSpPr/>
              <p:nvPr/>
            </p:nvSpPr>
            <p:spPr bwMode="auto">
              <a:xfrm>
                <a:off x="3029907" y="3377060"/>
                <a:ext cx="136183" cy="8316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5" name="Rectangle 184"/>
              <p:cNvSpPr/>
              <p:nvPr/>
            </p:nvSpPr>
            <p:spPr bwMode="auto">
              <a:xfrm>
                <a:off x="3186265" y="3655132"/>
                <a:ext cx="658217" cy="96155"/>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sp>
            <p:nvSpPr>
              <p:cNvPr id="186" name="Rectangle 185"/>
              <p:cNvSpPr/>
              <p:nvPr/>
            </p:nvSpPr>
            <p:spPr bwMode="auto">
              <a:xfrm>
                <a:off x="3055126" y="3808460"/>
                <a:ext cx="433767" cy="98754"/>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0" hangingPunct="0">
                  <a:defRPr/>
                </a:pPr>
                <a:endParaRPr lang="en-US" sz="1800" dirty="0">
                  <a:solidFill>
                    <a:srgbClr val="1F497D"/>
                  </a:solidFill>
                  <a:latin typeface="Calibri"/>
                  <a:ea typeface="ＭＳ Ｐゴシック"/>
                  <a:cs typeface="Calibri"/>
                </a:endParaRPr>
              </a:p>
            </p:txBody>
          </p:sp>
        </p:grpSp>
      </p:grpSp>
      <p:sp>
        <p:nvSpPr>
          <p:cNvPr id="203" name="Can 202"/>
          <p:cNvSpPr/>
          <p:nvPr/>
        </p:nvSpPr>
        <p:spPr>
          <a:xfrm>
            <a:off x="7047071" y="4196523"/>
            <a:ext cx="770021" cy="499975"/>
          </a:xfrm>
          <a:prstGeom prst="can">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cxnSp>
        <p:nvCxnSpPr>
          <p:cNvPr id="217" name="Straight Arrow Connector 199"/>
          <p:cNvCxnSpPr>
            <a:stCxn id="12" idx="2"/>
            <a:endCxn id="203" idx="0"/>
          </p:cNvCxnSpPr>
          <p:nvPr/>
        </p:nvCxnSpPr>
        <p:spPr bwMode="auto">
          <a:xfrm rot="5400000">
            <a:off x="6686703" y="3406724"/>
            <a:ext cx="1660170" cy="169417"/>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223" name="Straight Arrow Connector 196"/>
          <p:cNvCxnSpPr>
            <a:stCxn id="165" idx="2"/>
            <a:endCxn id="56" idx="0"/>
          </p:cNvCxnSpPr>
          <p:nvPr/>
        </p:nvCxnSpPr>
        <p:spPr bwMode="auto">
          <a:xfrm rot="16200000" flipH="1">
            <a:off x="2153412" y="3146894"/>
            <a:ext cx="1605359" cy="665956"/>
          </a:xfrm>
          <a:prstGeom prst="bentConnector3">
            <a:avLst>
              <a:gd name="adj1" fmla="val 50000"/>
            </a:avLst>
          </a:prstGeom>
          <a:solidFill>
            <a:srgbClr val="CC99FF"/>
          </a:solidFill>
          <a:ln w="19050" cap="flat" cmpd="sng" algn="ctr">
            <a:solidFill>
              <a:schemeClr val="tx2"/>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207" name="Rounded Rectangle 20"/>
          <p:cNvSpPr>
            <a:spLocks noChangeArrowheads="1"/>
          </p:cNvSpPr>
          <p:nvPr/>
        </p:nvSpPr>
        <p:spPr bwMode="auto">
          <a:xfrm>
            <a:off x="656893" y="2997410"/>
            <a:ext cx="7830214" cy="639762"/>
          </a:xfrm>
          <a:prstGeom prst="roundRect">
            <a:avLst>
              <a:gd name="adj" fmla="val 16667"/>
            </a:avLst>
          </a:prstGeom>
          <a:solidFill>
            <a:srgbClr val="6DCCDE"/>
          </a:solidFill>
          <a:ln w="38100">
            <a:solidFill>
              <a:srgbClr val="10253F"/>
            </a:solidFill>
            <a:round/>
            <a:headEnd/>
            <a:tailEnd/>
          </a:ln>
          <a:effectLst>
            <a:outerShdw dist="23000" dir="5400000" rotWithShape="0">
              <a:srgbClr val="000000">
                <a:alpha val="34998"/>
              </a:srgbClr>
            </a:outerShdw>
          </a:effectLst>
        </p:spPr>
        <p:txBody>
          <a:bodyPr anchor="ctr"/>
          <a:lstStyle/>
          <a:p>
            <a:pPr algn="r" eaLnBrk="0" hangingPunct="0"/>
            <a:r>
              <a:rPr lang="en-GB" sz="1800" dirty="0">
                <a:solidFill>
                  <a:srgbClr val="1F497D"/>
                </a:solidFill>
                <a:latin typeface="Calibri" charset="0"/>
              </a:rPr>
              <a:t>Open and</a:t>
            </a:r>
          </a:p>
          <a:p>
            <a:pPr algn="r" eaLnBrk="0" hangingPunct="0"/>
            <a:r>
              <a:rPr lang="en-GB" sz="1800" dirty="0">
                <a:solidFill>
                  <a:srgbClr val="1F497D"/>
                </a:solidFill>
                <a:latin typeface="Calibri" charset="0"/>
              </a:rPr>
              <a:t>Unified Metadata</a:t>
            </a:r>
          </a:p>
        </p:txBody>
      </p:sp>
      <p:grpSp>
        <p:nvGrpSpPr>
          <p:cNvPr id="204" name="Group 203"/>
          <p:cNvGrpSpPr/>
          <p:nvPr/>
        </p:nvGrpSpPr>
        <p:grpSpPr>
          <a:xfrm>
            <a:off x="1691297" y="3076555"/>
            <a:ext cx="615642" cy="493538"/>
            <a:chOff x="5454524" y="2009903"/>
            <a:chExt cx="1160032" cy="929955"/>
          </a:xfrm>
        </p:grpSpPr>
        <p:sp>
          <p:nvSpPr>
            <p:cNvPr id="205" name="Can 204"/>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6" name="Multidocument 205"/>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13" name="Group 212"/>
          <p:cNvGrpSpPr/>
          <p:nvPr/>
        </p:nvGrpSpPr>
        <p:grpSpPr>
          <a:xfrm>
            <a:off x="4133760" y="3068965"/>
            <a:ext cx="615642" cy="493538"/>
            <a:chOff x="5454524" y="2009903"/>
            <a:chExt cx="1160032" cy="929955"/>
          </a:xfrm>
        </p:grpSpPr>
        <p:sp>
          <p:nvSpPr>
            <p:cNvPr id="214" name="Can 213"/>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15" name="Multidocument 214"/>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grpSp>
        <p:nvGrpSpPr>
          <p:cNvPr id="220" name="Group 219"/>
          <p:cNvGrpSpPr/>
          <p:nvPr/>
        </p:nvGrpSpPr>
        <p:grpSpPr>
          <a:xfrm>
            <a:off x="5976206" y="3081370"/>
            <a:ext cx="615642" cy="493538"/>
            <a:chOff x="5454524" y="2009903"/>
            <a:chExt cx="1160032" cy="929955"/>
          </a:xfrm>
        </p:grpSpPr>
        <p:sp>
          <p:nvSpPr>
            <p:cNvPr id="221" name="Can 220"/>
            <p:cNvSpPr/>
            <p:nvPr/>
          </p:nvSpPr>
          <p:spPr>
            <a:xfrm>
              <a:off x="5454524" y="2009903"/>
              <a:ext cx="1160032" cy="929955"/>
            </a:xfrm>
            <a:prstGeom prst="can">
              <a:avLst/>
            </a:prstGeom>
            <a:solidFill>
              <a:srgbClr val="1F497D"/>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22" name="Multidocument 221"/>
            <p:cNvSpPr/>
            <p:nvPr/>
          </p:nvSpPr>
          <p:spPr>
            <a:xfrm>
              <a:off x="5774854" y="2359887"/>
              <a:ext cx="570016" cy="409980"/>
            </a:xfrm>
            <a:prstGeom prst="flowChartMultidocument">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grpSp>
      <p:sp>
        <p:nvSpPr>
          <p:cNvPr id="3" name="Left-Right Arrow 2"/>
          <p:cNvSpPr/>
          <p:nvPr/>
        </p:nvSpPr>
        <p:spPr>
          <a:xfrm>
            <a:off x="4827007" y="3236540"/>
            <a:ext cx="1120031" cy="179991"/>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8" name="Left-Right Arrow 207"/>
          <p:cNvSpPr/>
          <p:nvPr/>
        </p:nvSpPr>
        <p:spPr>
          <a:xfrm>
            <a:off x="2339342" y="3238948"/>
            <a:ext cx="1717651" cy="177584"/>
          </a:xfrm>
          <a:prstGeom prst="leftRightArrow">
            <a:avLst/>
          </a:prstGeom>
          <a:solidFill>
            <a:srgbClr val="FFFFFF"/>
          </a:solidFill>
          <a:ln>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1800" dirty="0">
              <a:solidFill>
                <a:srgbClr val="1F497D"/>
              </a:solidFill>
              <a:latin typeface="Calibri"/>
              <a:cs typeface="Calibri"/>
            </a:endParaRPr>
          </a:p>
        </p:txBody>
      </p:sp>
      <p:sp>
        <p:nvSpPr>
          <p:cNvPr id="209" name="Slide Number Placeholder 3">
            <a:extLst>
              <a:ext uri="{FF2B5EF4-FFF2-40B4-BE49-F238E27FC236}">
                <a16:creationId xmlns:a16="http://schemas.microsoft.com/office/drawing/2014/main" id="{AF8D59C2-6237-0E48-89FB-4D8B72538464}"/>
              </a:ext>
            </a:extLst>
          </p:cNvPr>
          <p:cNvSpPr>
            <a:spLocks noGrp="1"/>
          </p:cNvSpPr>
          <p:nvPr>
            <p:ph type="sldNum" idx="12"/>
          </p:nvPr>
        </p:nvSpPr>
        <p:spPr>
          <a:xfrm>
            <a:off x="8556782" y="4956626"/>
            <a:ext cx="548699" cy="180170"/>
          </a:xfrm>
        </p:spPr>
        <p:txBody>
          <a:bodyPr/>
          <a:lstStyle/>
          <a:p>
            <a:pPr>
              <a:buClr>
                <a:srgbClr val="434343"/>
              </a:buClr>
              <a:buSzPct val="25000"/>
              <a:buFont typeface="Arial"/>
              <a:buNone/>
            </a:pPr>
            <a:fld id="{00000000-1234-1234-1234-123412341234}" type="slidenum">
              <a:rPr lang="en-US" sz="1000" smtClean="0"/>
              <a:pPr>
                <a:buClr>
                  <a:srgbClr val="434343"/>
                </a:buClr>
                <a:buSzPct val="25000"/>
                <a:buFont typeface="Arial"/>
                <a:buNone/>
              </a:pPr>
              <a:t>8</a:t>
            </a:fld>
            <a:endParaRPr lang="en-US" sz="1000"/>
          </a:p>
        </p:txBody>
      </p:sp>
      <p:sp>
        <p:nvSpPr>
          <p:cNvPr id="210" name="TextBox 209">
            <a:extLst>
              <a:ext uri="{FF2B5EF4-FFF2-40B4-BE49-F238E27FC236}">
                <a16:creationId xmlns:a16="http://schemas.microsoft.com/office/drawing/2014/main" id="{0E698F42-CDB4-6947-BB90-2CB9123C1B6A}"/>
              </a:ext>
            </a:extLst>
          </p:cNvPr>
          <p:cNvSpPr txBox="1"/>
          <p:nvPr/>
        </p:nvSpPr>
        <p:spPr>
          <a:xfrm>
            <a:off x="1320749" y="1388329"/>
            <a:ext cx="1308371" cy="307777"/>
          </a:xfrm>
          <a:prstGeom prst="rect">
            <a:avLst/>
          </a:prstGeom>
          <a:noFill/>
        </p:spPr>
        <p:txBody>
          <a:bodyPr wrap="none" rtlCol="0">
            <a:spAutoFit/>
          </a:bodyPr>
          <a:lstStyle/>
          <a:p>
            <a:r>
              <a:rPr lang="en-US" b="1" dirty="0"/>
              <a:t>Development</a:t>
            </a:r>
          </a:p>
        </p:txBody>
      </p:sp>
      <p:sp>
        <p:nvSpPr>
          <p:cNvPr id="211" name="TextBox 210">
            <a:extLst>
              <a:ext uri="{FF2B5EF4-FFF2-40B4-BE49-F238E27FC236}">
                <a16:creationId xmlns:a16="http://schemas.microsoft.com/office/drawing/2014/main" id="{76C30E88-A63A-0845-AF82-A836B313E5D7}"/>
              </a:ext>
            </a:extLst>
          </p:cNvPr>
          <p:cNvSpPr txBox="1"/>
          <p:nvPr/>
        </p:nvSpPr>
        <p:spPr>
          <a:xfrm>
            <a:off x="3820885" y="1388329"/>
            <a:ext cx="861133" cy="307777"/>
          </a:xfrm>
          <a:prstGeom prst="rect">
            <a:avLst/>
          </a:prstGeom>
          <a:noFill/>
        </p:spPr>
        <p:txBody>
          <a:bodyPr wrap="none" rtlCol="0">
            <a:spAutoFit/>
          </a:bodyPr>
          <a:lstStyle/>
          <a:p>
            <a:r>
              <a:rPr lang="en-US" b="1" dirty="0"/>
              <a:t>DevOps</a:t>
            </a:r>
          </a:p>
        </p:txBody>
      </p:sp>
      <p:sp>
        <p:nvSpPr>
          <p:cNvPr id="212" name="TextBox 211">
            <a:extLst>
              <a:ext uri="{FF2B5EF4-FFF2-40B4-BE49-F238E27FC236}">
                <a16:creationId xmlns:a16="http://schemas.microsoft.com/office/drawing/2014/main" id="{64197B8E-42EC-4542-9CA9-A92381FC1434}"/>
              </a:ext>
            </a:extLst>
          </p:cNvPr>
          <p:cNvSpPr txBox="1"/>
          <p:nvPr/>
        </p:nvSpPr>
        <p:spPr>
          <a:xfrm>
            <a:off x="6402543" y="1388329"/>
            <a:ext cx="1298753" cy="307777"/>
          </a:xfrm>
          <a:prstGeom prst="rect">
            <a:avLst/>
          </a:prstGeom>
          <a:noFill/>
        </p:spPr>
        <p:txBody>
          <a:bodyPr wrap="none" rtlCol="0">
            <a:spAutoFit/>
          </a:bodyPr>
          <a:lstStyle/>
          <a:p>
            <a:r>
              <a:rPr lang="en-US" b="1" dirty="0"/>
              <a:t>Data Science</a:t>
            </a:r>
          </a:p>
        </p:txBody>
      </p:sp>
    </p:spTree>
    <p:extLst>
      <p:ext uri="{BB962C8B-B14F-4D97-AF65-F5344CB8AC3E}">
        <p14:creationId xmlns:p14="http://schemas.microsoft.com/office/powerpoint/2010/main" val="2652699469"/>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Straight Connector 102">
            <a:extLst>
              <a:ext uri="{FF2B5EF4-FFF2-40B4-BE49-F238E27FC236}">
                <a16:creationId xmlns:a16="http://schemas.microsoft.com/office/drawing/2014/main" id="{94F6D39F-58A1-5944-8F5A-5E7F7886CC66}"/>
              </a:ext>
            </a:extLst>
          </p:cNvPr>
          <p:cNvCxnSpPr>
            <a:cxnSpLocks/>
          </p:cNvCxnSpPr>
          <p:nvPr/>
        </p:nvCxnSpPr>
        <p:spPr bwMode="auto">
          <a:xfrm>
            <a:off x="4913842" y="1912576"/>
            <a:ext cx="784852" cy="738527"/>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5" name="Straight Connector 104">
            <a:extLst>
              <a:ext uri="{FF2B5EF4-FFF2-40B4-BE49-F238E27FC236}">
                <a16:creationId xmlns:a16="http://schemas.microsoft.com/office/drawing/2014/main" id="{B869CC60-5DE7-E641-8E80-31D929F5C875}"/>
              </a:ext>
            </a:extLst>
          </p:cNvPr>
          <p:cNvCxnSpPr>
            <a:cxnSpLocks/>
            <a:endCxn id="3" idx="3"/>
          </p:cNvCxnSpPr>
          <p:nvPr/>
        </p:nvCxnSpPr>
        <p:spPr bwMode="auto">
          <a:xfrm flipH="1">
            <a:off x="4205287" y="3673533"/>
            <a:ext cx="592570" cy="419134"/>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80" name="Straight Connector 79"/>
          <p:cNvCxnSpPr>
            <a:cxnSpLocks/>
          </p:cNvCxnSpPr>
          <p:nvPr/>
        </p:nvCxnSpPr>
        <p:spPr bwMode="auto">
          <a:xfrm flipH="1">
            <a:off x="6838123" y="1725549"/>
            <a:ext cx="243081" cy="757770"/>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3" name="Rounded Rectangle 2">
            <a:extLst>
              <a:ext uri="{FF2B5EF4-FFF2-40B4-BE49-F238E27FC236}">
                <a16:creationId xmlns:a16="http://schemas.microsoft.com/office/drawing/2014/main" id="{2ABBADBD-6DCF-4045-A39E-D731DD367562}"/>
              </a:ext>
            </a:extLst>
          </p:cNvPr>
          <p:cNvSpPr/>
          <p:nvPr/>
        </p:nvSpPr>
        <p:spPr>
          <a:xfrm>
            <a:off x="1612424" y="3428687"/>
            <a:ext cx="2592863" cy="1327960"/>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22529" name="Title 1"/>
          <p:cNvSpPr>
            <a:spLocks noGrp="1"/>
          </p:cNvSpPr>
          <p:nvPr>
            <p:ph type="title"/>
          </p:nvPr>
        </p:nvSpPr>
        <p:spPr/>
        <p:txBody>
          <a:bodyPr/>
          <a:lstStyle/>
          <a:p>
            <a:r>
              <a:rPr lang="en-GB" dirty="0"/>
              <a:t>Open metadata ecosystem</a:t>
            </a:r>
          </a:p>
        </p:txBody>
      </p:sp>
      <p:sp>
        <p:nvSpPr>
          <p:cNvPr id="46" name="Cloud 45"/>
          <p:cNvSpPr/>
          <p:nvPr/>
        </p:nvSpPr>
        <p:spPr bwMode="auto">
          <a:xfrm>
            <a:off x="3900850" y="1259321"/>
            <a:ext cx="1610916" cy="817067"/>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7" name="Cloud 46"/>
          <p:cNvSpPr/>
          <p:nvPr/>
        </p:nvSpPr>
        <p:spPr bwMode="auto">
          <a:xfrm>
            <a:off x="6115919" y="562805"/>
            <a:ext cx="2502694" cy="1268909"/>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49" name="Cloud 48"/>
          <p:cNvSpPr/>
          <p:nvPr/>
        </p:nvSpPr>
        <p:spPr bwMode="auto">
          <a:xfrm>
            <a:off x="4572000" y="2399289"/>
            <a:ext cx="2883973" cy="1685901"/>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0" name="Rounded Rectangle 49"/>
          <p:cNvSpPr/>
          <p:nvPr/>
        </p:nvSpPr>
        <p:spPr bwMode="auto">
          <a:xfrm>
            <a:off x="5249448" y="2799438"/>
            <a:ext cx="1453754" cy="709018"/>
          </a:xfrm>
          <a:prstGeom prst="roundRect">
            <a:avLst/>
          </a:prstGeom>
          <a:solidFill>
            <a:srgbClr val="1F497D"/>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GB" sz="1050" dirty="0">
                <a:solidFill>
                  <a:srgbClr val="ECECEC"/>
                </a:solidFill>
                <a:latin typeface="Calibri"/>
                <a:cs typeface="Calibri"/>
              </a:rPr>
              <a:t>Data Lake</a:t>
            </a:r>
          </a:p>
        </p:txBody>
      </p:sp>
      <p:cxnSp>
        <p:nvCxnSpPr>
          <p:cNvPr id="51" name="Straight Connector 50"/>
          <p:cNvCxnSpPr>
            <a:cxnSpLocks/>
            <a:stCxn id="91" idx="2"/>
            <a:endCxn id="55" idx="0"/>
          </p:cNvCxnSpPr>
          <p:nvPr/>
        </p:nvCxnSpPr>
        <p:spPr bwMode="auto">
          <a:xfrm flipH="1">
            <a:off x="4845612" y="1035165"/>
            <a:ext cx="13175" cy="351850"/>
          </a:xfrm>
          <a:prstGeom prst="line">
            <a:avLst/>
          </a:prstGeom>
          <a:ln>
            <a:solidFill>
              <a:srgbClr val="144989"/>
            </a:solidFill>
          </a:ln>
        </p:spPr>
        <p:style>
          <a:lnRef idx="2">
            <a:schemeClr val="accent1"/>
          </a:lnRef>
          <a:fillRef idx="0">
            <a:schemeClr val="accent1"/>
          </a:fillRef>
          <a:effectRef idx="1">
            <a:schemeClr val="accent1"/>
          </a:effectRef>
          <a:fontRef idx="minor">
            <a:schemeClr val="tx1"/>
          </a:fontRef>
        </p:style>
      </p:cxnSp>
      <p:sp>
        <p:nvSpPr>
          <p:cNvPr id="52" name="Can 51"/>
          <p:cNvSpPr/>
          <p:nvPr/>
        </p:nvSpPr>
        <p:spPr bwMode="auto">
          <a:xfrm>
            <a:off x="5346976" y="2886080"/>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3" name="Can 52"/>
          <p:cNvSpPr/>
          <p:nvPr/>
        </p:nvSpPr>
        <p:spPr bwMode="auto">
          <a:xfrm>
            <a:off x="4159217" y="1520961"/>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55" name="Rectangle 54"/>
          <p:cNvSpPr/>
          <p:nvPr/>
        </p:nvSpPr>
        <p:spPr bwMode="auto">
          <a:xfrm>
            <a:off x="4694998" y="1387015"/>
            <a:ext cx="301228"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1" name="Rectangle 60"/>
          <p:cNvSpPr/>
          <p:nvPr/>
        </p:nvSpPr>
        <p:spPr bwMode="auto">
          <a:xfrm>
            <a:off x="4698569" y="1594184"/>
            <a:ext cx="301229" cy="12501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62" name="TextBox 24"/>
          <p:cNvSpPr txBox="1">
            <a:spLocks noChangeArrowheads="1"/>
          </p:cNvSpPr>
          <p:nvPr/>
        </p:nvSpPr>
        <p:spPr bwMode="auto">
          <a:xfrm>
            <a:off x="4996693" y="1430936"/>
            <a:ext cx="664019" cy="415498"/>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Mobile Apps</a:t>
            </a:r>
          </a:p>
        </p:txBody>
      </p:sp>
      <p:cxnSp>
        <p:nvCxnSpPr>
          <p:cNvPr id="63" name="Straight Arrow Connector 62"/>
          <p:cNvCxnSpPr>
            <a:stCxn id="55" idx="1"/>
            <a:endCxn id="53" idx="4"/>
          </p:cNvCxnSpPr>
          <p:nvPr/>
        </p:nvCxnSpPr>
        <p:spPr bwMode="auto">
          <a:xfrm flipH="1">
            <a:off x="4533072" y="1449524"/>
            <a:ext cx="161925" cy="156269"/>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4" name="Straight Arrow Connector 63"/>
          <p:cNvCxnSpPr>
            <a:stCxn id="61" idx="1"/>
            <a:endCxn id="53" idx="4"/>
          </p:cNvCxnSpPr>
          <p:nvPr/>
        </p:nvCxnSpPr>
        <p:spPr bwMode="auto">
          <a:xfrm flipH="1" flipV="1">
            <a:off x="4533072" y="1605792"/>
            <a:ext cx="165497" cy="50900"/>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65" name="Straight Connector 64"/>
          <p:cNvCxnSpPr>
            <a:stCxn id="53" idx="3"/>
            <a:endCxn id="52" idx="1"/>
          </p:cNvCxnSpPr>
          <p:nvPr/>
        </p:nvCxnSpPr>
        <p:spPr bwMode="auto">
          <a:xfrm>
            <a:off x="4346145" y="1689732"/>
            <a:ext cx="1187759" cy="1196348"/>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6" name="Can 65"/>
          <p:cNvSpPr/>
          <p:nvPr/>
        </p:nvSpPr>
        <p:spPr bwMode="auto">
          <a:xfrm>
            <a:off x="6516274" y="1018264"/>
            <a:ext cx="373856" cy="167878"/>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grpSp>
        <p:nvGrpSpPr>
          <p:cNvPr id="67" name="Group 21"/>
          <p:cNvGrpSpPr>
            <a:grpSpLocks/>
          </p:cNvGrpSpPr>
          <p:nvPr/>
        </p:nvGrpSpPr>
        <p:grpSpPr bwMode="auto">
          <a:xfrm>
            <a:off x="2339325" y="3869016"/>
            <a:ext cx="718954" cy="418573"/>
            <a:chOff x="431539" y="5104202"/>
            <a:chExt cx="1023363" cy="843225"/>
          </a:xfrm>
        </p:grpSpPr>
        <p:sp>
          <p:nvSpPr>
            <p:cNvPr id="68" name="Can 67"/>
            <p:cNvSpPr/>
            <p:nvPr/>
          </p:nvSpPr>
          <p:spPr>
            <a:xfrm>
              <a:off x="432125" y="5103544"/>
              <a:ext cx="813476" cy="661997"/>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69" name="Can 68"/>
            <p:cNvSpPr/>
            <p:nvPr/>
          </p:nvSpPr>
          <p:spPr>
            <a:xfrm>
              <a:off x="1167643" y="5305021"/>
              <a:ext cx="288106" cy="5270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0" name="Can 69"/>
            <p:cNvSpPr/>
            <p:nvPr/>
          </p:nvSpPr>
          <p:spPr>
            <a:xfrm>
              <a:off x="532114" y="5421951"/>
              <a:ext cx="710098" cy="525280"/>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Databases</a:t>
              </a:r>
            </a:p>
          </p:txBody>
        </p:sp>
      </p:grpSp>
      <p:grpSp>
        <p:nvGrpSpPr>
          <p:cNvPr id="71" name="Group 19"/>
          <p:cNvGrpSpPr>
            <a:grpSpLocks/>
          </p:cNvGrpSpPr>
          <p:nvPr/>
        </p:nvGrpSpPr>
        <p:grpSpPr bwMode="auto">
          <a:xfrm>
            <a:off x="2962270" y="4113382"/>
            <a:ext cx="841756" cy="402808"/>
            <a:chOff x="2266224" y="5215162"/>
            <a:chExt cx="1198428" cy="810289"/>
          </a:xfrm>
        </p:grpSpPr>
        <p:sp>
          <p:nvSpPr>
            <p:cNvPr id="72" name="Rectangle 71"/>
            <p:cNvSpPr/>
            <p:nvPr/>
          </p:nvSpPr>
          <p:spPr>
            <a:xfrm>
              <a:off x="2558018" y="5342661"/>
              <a:ext cx="906891" cy="538890"/>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3" name="Rectangle 72"/>
            <p:cNvSpPr/>
            <p:nvPr/>
          </p:nvSpPr>
          <p:spPr>
            <a:xfrm>
              <a:off x="2266457" y="5215124"/>
              <a:ext cx="644146" cy="657446"/>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endParaRPr lang="en-US" sz="825" dirty="0">
                <a:solidFill>
                  <a:srgbClr val="1F497D"/>
                </a:solidFill>
                <a:latin typeface="Calibri"/>
                <a:cs typeface="Calibri"/>
              </a:endParaRPr>
            </a:p>
          </p:txBody>
        </p:sp>
        <p:sp>
          <p:nvSpPr>
            <p:cNvPr id="74" name="Rectangle 73"/>
            <p:cNvSpPr/>
            <p:nvPr/>
          </p:nvSpPr>
          <p:spPr>
            <a:xfrm>
              <a:off x="2419018" y="5488161"/>
              <a:ext cx="905195" cy="537094"/>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grpSp>
      <p:sp>
        <p:nvSpPr>
          <p:cNvPr id="75" name="Multidocument 74"/>
          <p:cNvSpPr/>
          <p:nvPr/>
        </p:nvSpPr>
        <p:spPr bwMode="auto">
          <a:xfrm>
            <a:off x="2139712" y="4254452"/>
            <a:ext cx="506015" cy="233065"/>
          </a:xfrm>
          <a:prstGeom prst="flowChartMultidocumen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Files</a:t>
            </a:r>
          </a:p>
        </p:txBody>
      </p:sp>
      <p:sp>
        <p:nvSpPr>
          <p:cNvPr id="76" name="Can 75"/>
          <p:cNvSpPr/>
          <p:nvPr/>
        </p:nvSpPr>
        <p:spPr bwMode="auto">
          <a:xfrm>
            <a:off x="3325545" y="3678854"/>
            <a:ext cx="373856" cy="168771"/>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77" name="Straight Connector 76"/>
          <p:cNvCxnSpPr>
            <a:stCxn id="53" idx="3"/>
            <a:endCxn id="76" idx="1"/>
          </p:cNvCxnSpPr>
          <p:nvPr/>
        </p:nvCxnSpPr>
        <p:spPr bwMode="auto">
          <a:xfrm flipH="1">
            <a:off x="3512473" y="1689732"/>
            <a:ext cx="833672" cy="1989122"/>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78" name="Straight Connector 77"/>
          <p:cNvCxnSpPr>
            <a:stCxn id="52" idx="2"/>
            <a:endCxn id="76" idx="4"/>
          </p:cNvCxnSpPr>
          <p:nvPr/>
        </p:nvCxnSpPr>
        <p:spPr bwMode="auto">
          <a:xfrm flipH="1">
            <a:off x="3699401" y="2970466"/>
            <a:ext cx="1647575" cy="792774"/>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79" name="Right Arrow 78"/>
          <p:cNvSpPr/>
          <p:nvPr/>
        </p:nvSpPr>
        <p:spPr bwMode="auto">
          <a:xfrm rot="18691608">
            <a:off x="3949080" y="4121950"/>
            <a:ext cx="166985" cy="148829"/>
          </a:xfrm>
          <a:prstGeom prst="rightArrow">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1" name="Can 80"/>
          <p:cNvSpPr/>
          <p:nvPr/>
        </p:nvSpPr>
        <p:spPr bwMode="auto">
          <a:xfrm>
            <a:off x="7070800" y="1259321"/>
            <a:ext cx="602456" cy="249138"/>
          </a:xfrm>
          <a:prstGeom prst="can">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2" name="Wave 81"/>
          <p:cNvSpPr/>
          <p:nvPr/>
        </p:nvSpPr>
        <p:spPr bwMode="auto">
          <a:xfrm>
            <a:off x="6457123" y="1935393"/>
            <a:ext cx="373856" cy="183952"/>
          </a:xfrm>
          <a:prstGeom prst="wave">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83" name="Wave 82"/>
          <p:cNvSpPr/>
          <p:nvPr/>
        </p:nvSpPr>
        <p:spPr bwMode="auto">
          <a:xfrm>
            <a:off x="6460695" y="1891637"/>
            <a:ext cx="373856" cy="97334"/>
          </a:xfrm>
          <a:prstGeom prst="wave">
            <a:avLst/>
          </a:prstGeom>
          <a:solidFill>
            <a:srgbClr val="E46C0A"/>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84" name="Straight Arrow Connector 83"/>
          <p:cNvCxnSpPr>
            <a:cxnSpLocks/>
            <a:stCxn id="81" idx="2"/>
            <a:endCxn id="66" idx="3"/>
          </p:cNvCxnSpPr>
          <p:nvPr/>
        </p:nvCxnSpPr>
        <p:spPr bwMode="auto">
          <a:xfrm flipH="1" flipV="1">
            <a:off x="6703202" y="1186142"/>
            <a:ext cx="367598" cy="197748"/>
          </a:xfrm>
          <a:prstGeom prst="straightConnector1">
            <a:avLst/>
          </a:prstGeom>
          <a:solidFill>
            <a:srgbClr val="CC99FF"/>
          </a:solidFill>
          <a:ln w="19050" cap="flat" cmpd="sng" algn="ctr">
            <a:solidFill>
              <a:srgbClr val="144989"/>
            </a:solidFill>
            <a:prstDash val="solid"/>
            <a:round/>
            <a:headEnd type="none" w="med" len="med"/>
            <a:tailEnd type="arrow"/>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85" name="TextBox 65"/>
          <p:cNvSpPr txBox="1">
            <a:spLocks noChangeArrowheads="1"/>
          </p:cNvSpPr>
          <p:nvPr/>
        </p:nvSpPr>
        <p:spPr bwMode="auto">
          <a:xfrm>
            <a:off x="7642389" y="782640"/>
            <a:ext cx="954791" cy="577081"/>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eaLnBrk="1" hangingPunct="1"/>
            <a:r>
              <a:rPr lang="en-GB" sz="1050" dirty="0"/>
              <a:t>Independent metadata Repository</a:t>
            </a:r>
          </a:p>
        </p:txBody>
      </p:sp>
      <p:sp>
        <p:nvSpPr>
          <p:cNvPr id="86" name="TextBox 66"/>
          <p:cNvSpPr txBox="1">
            <a:spLocks noChangeArrowheads="1"/>
          </p:cNvSpPr>
          <p:nvPr/>
        </p:nvSpPr>
        <p:spPr bwMode="auto">
          <a:xfrm>
            <a:off x="3895807" y="2337262"/>
            <a:ext cx="1027573" cy="600164"/>
          </a:xfrm>
          <a:prstGeom prst="rect">
            <a:avLst/>
          </a:prstGeom>
          <a:noFill/>
          <a:ln w="9525">
            <a:noFill/>
            <a:miter lim="800000"/>
            <a:headEnd/>
            <a:tailEnd/>
          </a:ln>
          <a:extLst>
            <a:ext uri="{909E8E84-426E-40dd-AFC4-6F175D3DCCD1}">
              <a14:hiddenFill xmlns:a14="http://schemas.microsoft.com/office/drawing/2010/main" xmlns="">
                <a:solidFill>
                  <a:srgbClr val="FFFFFF"/>
                </a:solidFill>
              </a14:hiddenFill>
            </a:ext>
          </a:extLst>
        </p:spPr>
        <p:txBody>
          <a:bodyPr wrap="square">
            <a:spAutoFit/>
          </a:bodyPr>
          <a:lstStyle>
            <a:lvl1pPr eaLnBrk="0" hangingPunct="0">
              <a:defRPr sz="2400">
                <a:solidFill>
                  <a:schemeClr val="tx1"/>
                </a:solidFill>
                <a:latin typeface="Calibri" charset="0"/>
                <a:ea typeface="ＭＳ Ｐゴシック" charset="0"/>
                <a:cs typeface="ＭＳ Ｐゴシック" charset="0"/>
              </a:defRPr>
            </a:lvl1pPr>
            <a:lvl2pPr marL="742950" indent="-285750" eaLnBrk="0" hangingPunct="0">
              <a:defRPr sz="2400">
                <a:solidFill>
                  <a:schemeClr val="tx1"/>
                </a:solidFill>
                <a:latin typeface="Calibri" charset="0"/>
                <a:ea typeface="ＭＳ Ｐゴシック" charset="0"/>
              </a:defRPr>
            </a:lvl2pPr>
            <a:lvl3pPr marL="1143000" indent="-228600" eaLnBrk="0" hangingPunct="0">
              <a:defRPr sz="2400">
                <a:solidFill>
                  <a:schemeClr val="tx1"/>
                </a:solidFill>
                <a:latin typeface="Calibri" charset="0"/>
                <a:ea typeface="ＭＳ Ｐゴシック" charset="0"/>
              </a:defRPr>
            </a:lvl3pPr>
            <a:lvl4pPr marL="1600200" indent="-228600" eaLnBrk="0" hangingPunct="0">
              <a:defRPr sz="2400">
                <a:solidFill>
                  <a:schemeClr val="tx1"/>
                </a:solidFill>
                <a:latin typeface="Calibri" charset="0"/>
                <a:ea typeface="ＭＳ Ｐゴシック" charset="0"/>
              </a:defRPr>
            </a:lvl4pPr>
            <a:lvl5pPr marL="2057400" indent="-228600" eaLnBrk="0" hangingPunct="0">
              <a:defRPr sz="2400">
                <a:solidFill>
                  <a:schemeClr val="tx1"/>
                </a:solidFill>
                <a:latin typeface="Calibri" charset="0"/>
                <a:ea typeface="ＭＳ Ｐゴシック" charset="0"/>
              </a:defRPr>
            </a:lvl5pPr>
            <a:lvl6pPr marL="2514600" indent="-228600" eaLnBrk="0" fontAlgn="base" hangingPunct="0">
              <a:spcBef>
                <a:spcPct val="0"/>
              </a:spcBef>
              <a:spcAft>
                <a:spcPct val="0"/>
              </a:spcAft>
              <a:defRPr sz="2400">
                <a:solidFill>
                  <a:schemeClr val="tx1"/>
                </a:solidFill>
                <a:latin typeface="Calibri" charset="0"/>
                <a:ea typeface="ＭＳ Ｐゴシック" charset="0"/>
              </a:defRPr>
            </a:lvl6pPr>
            <a:lvl7pPr marL="2971800" indent="-228600" eaLnBrk="0" fontAlgn="base" hangingPunct="0">
              <a:spcBef>
                <a:spcPct val="0"/>
              </a:spcBef>
              <a:spcAft>
                <a:spcPct val="0"/>
              </a:spcAft>
              <a:defRPr sz="2400">
                <a:solidFill>
                  <a:schemeClr val="tx1"/>
                </a:solidFill>
                <a:latin typeface="Calibri" charset="0"/>
                <a:ea typeface="ＭＳ Ｐゴシック" charset="0"/>
              </a:defRPr>
            </a:lvl7pPr>
            <a:lvl8pPr marL="3429000" indent="-228600" eaLnBrk="0" fontAlgn="base" hangingPunct="0">
              <a:spcBef>
                <a:spcPct val="0"/>
              </a:spcBef>
              <a:spcAft>
                <a:spcPct val="0"/>
              </a:spcAft>
              <a:defRPr sz="2400">
                <a:solidFill>
                  <a:schemeClr val="tx1"/>
                </a:solidFill>
                <a:latin typeface="Calibri" charset="0"/>
                <a:ea typeface="ＭＳ Ｐゴシック" charset="0"/>
              </a:defRPr>
            </a:lvl8pPr>
            <a:lvl9pPr marL="3886200" indent="-228600" eaLnBrk="0" fontAlgn="base" hangingPunct="0">
              <a:spcBef>
                <a:spcPct val="0"/>
              </a:spcBef>
              <a:spcAft>
                <a:spcPct val="0"/>
              </a:spcAft>
              <a:defRPr sz="2400">
                <a:solidFill>
                  <a:schemeClr val="tx1"/>
                </a:solidFill>
                <a:latin typeface="Calibri" charset="0"/>
                <a:ea typeface="ＭＳ Ｐゴシック" charset="0"/>
              </a:defRPr>
            </a:lvl9pPr>
          </a:lstStyle>
          <a:p>
            <a:pPr algn="ctr" eaLnBrk="1" hangingPunct="1"/>
            <a:r>
              <a:rPr lang="en-GB" sz="1100" b="1" dirty="0"/>
              <a:t>Linked metadata Repositories</a:t>
            </a:r>
          </a:p>
        </p:txBody>
      </p:sp>
      <p:grpSp>
        <p:nvGrpSpPr>
          <p:cNvPr id="87" name="Group 17"/>
          <p:cNvGrpSpPr>
            <a:grpSpLocks/>
          </p:cNvGrpSpPr>
          <p:nvPr/>
        </p:nvGrpSpPr>
        <p:grpSpPr bwMode="auto">
          <a:xfrm>
            <a:off x="4534319" y="800887"/>
            <a:ext cx="129501" cy="212308"/>
            <a:chOff x="603250" y="4737100"/>
            <a:chExt cx="355600" cy="654050"/>
          </a:xfrm>
        </p:grpSpPr>
        <p:sp>
          <p:nvSpPr>
            <p:cNvPr id="88" name="Delay 87"/>
            <p:cNvSpPr/>
            <p:nvPr/>
          </p:nvSpPr>
          <p:spPr>
            <a:xfrm rot="16200000">
              <a:off x="546519" y="4977062"/>
              <a:ext cx="469494" cy="356362"/>
            </a:xfrm>
            <a:prstGeom prst="flowChartDelay">
              <a:avLst/>
            </a:prstGeom>
            <a:solidFill>
              <a:srgbClr val="1F497D"/>
            </a:solidFill>
            <a:ln w="9525" cap="flat" cmpd="sng" algn="ctr">
              <a:solidFill>
                <a:srgbClr val="1F497D"/>
              </a:solidFill>
              <a:prstDash val="solid"/>
            </a:ln>
            <a:effectLst>
              <a:outerShdw blurRad="40000" dist="23000" dir="5400000" rotWithShape="0">
                <a:srgbClr val="000000">
                  <a:alpha val="35000"/>
                </a:srgbClr>
              </a:outerShdw>
            </a:effectLst>
          </p:spPr>
          <p:txBody>
            <a:bodyPr anchor="ctr"/>
            <a:lstStyle/>
            <a:p>
              <a:pPr algn="ctr" defTabSz="685800">
                <a:defRPr/>
              </a:pPr>
              <a:endParaRPr lang="en-GB" sz="1350">
                <a:solidFill>
                  <a:prstClr val="white"/>
                </a:solidFill>
                <a:ea typeface="ＭＳ Ｐゴシック"/>
                <a:cs typeface="+mn-cs"/>
              </a:endParaRPr>
            </a:p>
          </p:txBody>
        </p:sp>
        <p:sp>
          <p:nvSpPr>
            <p:cNvPr id="89" name="Oval 88"/>
            <p:cNvSpPr/>
            <p:nvPr/>
          </p:nvSpPr>
          <p:spPr>
            <a:xfrm>
              <a:off x="628650" y="4737100"/>
              <a:ext cx="304800" cy="279400"/>
            </a:xfrm>
            <a:prstGeom prst="ellipse">
              <a:avLst/>
            </a:prstGeom>
            <a:solidFill>
              <a:srgbClr val="EEECE1"/>
            </a:solidFill>
            <a:ln w="9525" cap="flat" cmpd="sng" algn="ctr">
              <a:solidFill>
                <a:srgbClr val="1F497D"/>
              </a:solidFill>
              <a:prstDash val="solid"/>
            </a:ln>
            <a:effectLst>
              <a:outerShdw blurRad="40000" dist="23000" dir="5400000" rotWithShape="0">
                <a:srgbClr val="000000">
                  <a:alpha val="35000"/>
                </a:srgbClr>
              </a:outerShdw>
            </a:effectLst>
            <a:scene3d>
              <a:camera prst="orthographicFront"/>
              <a:lightRig rig="threePt" dir="t"/>
            </a:scene3d>
            <a:sp3d>
              <a:bevelT/>
            </a:sp3d>
          </p:spPr>
          <p:txBody>
            <a:bodyPr anchor="ctr"/>
            <a:lstStyle/>
            <a:p>
              <a:pPr algn="ctr" defTabSz="685800">
                <a:defRPr/>
              </a:pPr>
              <a:endParaRPr lang="en-GB" sz="1350">
                <a:solidFill>
                  <a:prstClr val="white"/>
                </a:solidFill>
                <a:ea typeface="ＭＳ Ｐゴシック"/>
                <a:cs typeface="+mn-cs"/>
              </a:endParaRPr>
            </a:p>
          </p:txBody>
        </p:sp>
      </p:grpSp>
      <p:grpSp>
        <p:nvGrpSpPr>
          <p:cNvPr id="90" name="Group 22"/>
          <p:cNvGrpSpPr>
            <a:grpSpLocks/>
          </p:cNvGrpSpPr>
          <p:nvPr/>
        </p:nvGrpSpPr>
        <p:grpSpPr bwMode="auto">
          <a:xfrm>
            <a:off x="4756595" y="739414"/>
            <a:ext cx="204383" cy="295751"/>
            <a:chOff x="2622841" y="2259432"/>
            <a:chExt cx="290632" cy="446708"/>
          </a:xfrm>
        </p:grpSpPr>
        <p:sp>
          <p:nvSpPr>
            <p:cNvPr id="91" name="Rounded Rectangle 90"/>
            <p:cNvSpPr/>
            <p:nvPr/>
          </p:nvSpPr>
          <p:spPr>
            <a:xfrm>
              <a:off x="2622841" y="2259432"/>
              <a:ext cx="290632" cy="446708"/>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spAutoFit/>
            </a:bodyPr>
            <a:lstStyle/>
            <a:p>
              <a:pPr algn="ctr" defTabSz="685800">
                <a:defRPr/>
              </a:pPr>
              <a:endParaRPr lang="en-US" sz="1200" dirty="0">
                <a:solidFill>
                  <a:sysClr val="windowText" lastClr="000000"/>
                </a:solidFill>
                <a:ea typeface="ＭＳ Ｐゴシック"/>
                <a:cs typeface="+mn-cs"/>
              </a:endParaRPr>
            </a:p>
          </p:txBody>
        </p:sp>
        <p:sp>
          <p:nvSpPr>
            <p:cNvPr id="92" name="Rounded Rectangle 91"/>
            <p:cNvSpPr/>
            <p:nvPr/>
          </p:nvSpPr>
          <p:spPr>
            <a:xfrm>
              <a:off x="2653875" y="2307086"/>
              <a:ext cx="228565" cy="369832"/>
            </a:xfrm>
            <a:prstGeom prst="roundRect">
              <a:avLst/>
            </a:prstGeom>
            <a:solidFill>
              <a:sysClr val="window" lastClr="FFFFFF"/>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wrap="none" anchor="ctr">
              <a:noAutofit/>
            </a:bodyPr>
            <a:lstStyle/>
            <a:p>
              <a:pPr algn="ctr" defTabSz="685800">
                <a:defRPr/>
              </a:pPr>
              <a:endParaRPr lang="en-US" sz="1200" dirty="0">
                <a:solidFill>
                  <a:sysClr val="windowText" lastClr="000000"/>
                </a:solidFill>
                <a:ea typeface="ＭＳ Ｐゴシック"/>
                <a:cs typeface="+mn-cs"/>
              </a:endParaRPr>
            </a:p>
          </p:txBody>
        </p:sp>
        <p:sp>
          <p:nvSpPr>
            <p:cNvPr id="93" name="Rounded Rectangle 92"/>
            <p:cNvSpPr/>
            <p:nvPr/>
          </p:nvSpPr>
          <p:spPr>
            <a:xfrm>
              <a:off x="2684908" y="2587090"/>
              <a:ext cx="161537" cy="69055"/>
            </a:xfrm>
            <a:prstGeom prst="roundRect">
              <a:avLst/>
            </a:prstGeom>
            <a:solidFill>
              <a:srgbClr val="1F497D"/>
            </a:solidFill>
            <a:ln w="9525" cap="flat" cmpd="sng" algn="ctr">
              <a:noFill/>
              <a:prstDash val="solid"/>
            </a:ln>
            <a:effectLst>
              <a:outerShdw blurRad="40000" dist="23000" dir="5400000" rotWithShape="0">
                <a:srgbClr val="000000">
                  <a:alpha val="35000"/>
                </a:srgbClr>
              </a:outerShdw>
            </a:effectLst>
          </p:spPr>
          <p:txBody>
            <a:bodyPr wrap="square" anchor="ctr">
              <a:noAutofit/>
            </a:bodyPr>
            <a:lstStyle/>
            <a:p>
              <a:pPr algn="ctr" defTabSz="685800">
                <a:defRPr/>
              </a:pPr>
              <a:endParaRPr lang="en-US" sz="1200" dirty="0">
                <a:solidFill>
                  <a:sysClr val="windowText" lastClr="000000"/>
                </a:solidFill>
                <a:ea typeface="ＭＳ Ｐゴシック"/>
                <a:cs typeface="+mn-cs"/>
              </a:endParaRPr>
            </a:p>
          </p:txBody>
        </p:sp>
      </p:grpSp>
      <p:sp>
        <p:nvSpPr>
          <p:cNvPr id="2" name="TextBox 1">
            <a:extLst>
              <a:ext uri="{FF2B5EF4-FFF2-40B4-BE49-F238E27FC236}">
                <a16:creationId xmlns:a16="http://schemas.microsoft.com/office/drawing/2014/main" id="{1F64C563-9B0D-1643-B558-2B14B7972C7A}"/>
              </a:ext>
            </a:extLst>
          </p:cNvPr>
          <p:cNvSpPr txBox="1"/>
          <p:nvPr/>
        </p:nvSpPr>
        <p:spPr>
          <a:xfrm>
            <a:off x="6958590" y="1860685"/>
            <a:ext cx="1638590" cy="523220"/>
          </a:xfrm>
          <a:prstGeom prst="rect">
            <a:avLst/>
          </a:prstGeom>
          <a:noFill/>
        </p:spPr>
        <p:txBody>
          <a:bodyPr wrap="none" rtlCol="0">
            <a:spAutoFit/>
          </a:bodyPr>
          <a:lstStyle/>
          <a:p>
            <a:r>
              <a:rPr lang="en-US" dirty="0"/>
              <a:t>Business Partners</a:t>
            </a:r>
          </a:p>
          <a:p>
            <a:r>
              <a:rPr lang="en-US" dirty="0"/>
              <a:t>Sharing data</a:t>
            </a:r>
          </a:p>
        </p:txBody>
      </p:sp>
      <p:sp>
        <p:nvSpPr>
          <p:cNvPr id="28" name="TextBox 27">
            <a:extLst>
              <a:ext uri="{FF2B5EF4-FFF2-40B4-BE49-F238E27FC236}">
                <a16:creationId xmlns:a16="http://schemas.microsoft.com/office/drawing/2014/main" id="{B733740F-D451-1E4F-8DC4-25C062E12A12}"/>
              </a:ext>
            </a:extLst>
          </p:cNvPr>
          <p:cNvSpPr txBox="1"/>
          <p:nvPr/>
        </p:nvSpPr>
        <p:spPr>
          <a:xfrm>
            <a:off x="462013" y="1732547"/>
            <a:ext cx="1447832" cy="523220"/>
          </a:xfrm>
          <a:prstGeom prst="rect">
            <a:avLst/>
          </a:prstGeom>
          <a:noFill/>
        </p:spPr>
        <p:txBody>
          <a:bodyPr wrap="none" rtlCol="0">
            <a:spAutoFit/>
          </a:bodyPr>
          <a:lstStyle/>
          <a:p>
            <a:r>
              <a:rPr lang="en-US" dirty="0"/>
              <a:t>IoT devices and</a:t>
            </a:r>
          </a:p>
          <a:p>
            <a:r>
              <a:rPr lang="en-US" dirty="0"/>
              <a:t>systems</a:t>
            </a:r>
          </a:p>
        </p:txBody>
      </p:sp>
      <p:cxnSp>
        <p:nvCxnSpPr>
          <p:cNvPr id="101" name="Straight Connector 100">
            <a:extLst>
              <a:ext uri="{FF2B5EF4-FFF2-40B4-BE49-F238E27FC236}">
                <a16:creationId xmlns:a16="http://schemas.microsoft.com/office/drawing/2014/main" id="{2C510D91-226E-464E-B5F9-9CED73664F54}"/>
              </a:ext>
            </a:extLst>
          </p:cNvPr>
          <p:cNvCxnSpPr>
            <a:cxnSpLocks/>
          </p:cNvCxnSpPr>
          <p:nvPr/>
        </p:nvCxnSpPr>
        <p:spPr bwMode="auto">
          <a:xfrm flipH="1" flipV="1">
            <a:off x="716435" y="3556697"/>
            <a:ext cx="1122544" cy="244315"/>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2" name="Straight Connector 101">
            <a:extLst>
              <a:ext uri="{FF2B5EF4-FFF2-40B4-BE49-F238E27FC236}">
                <a16:creationId xmlns:a16="http://schemas.microsoft.com/office/drawing/2014/main" id="{05ADECA6-12CA-EB44-90D1-F43908C969BF}"/>
              </a:ext>
            </a:extLst>
          </p:cNvPr>
          <p:cNvCxnSpPr>
            <a:cxnSpLocks/>
          </p:cNvCxnSpPr>
          <p:nvPr/>
        </p:nvCxnSpPr>
        <p:spPr bwMode="auto">
          <a:xfrm>
            <a:off x="1655008" y="2706806"/>
            <a:ext cx="484704" cy="849891"/>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cxnSp>
        <p:nvCxnSpPr>
          <p:cNvPr id="104" name="Straight Connector 103">
            <a:extLst>
              <a:ext uri="{FF2B5EF4-FFF2-40B4-BE49-F238E27FC236}">
                <a16:creationId xmlns:a16="http://schemas.microsoft.com/office/drawing/2014/main" id="{947F0093-83E9-DF40-B571-12EA5C94E4B2}"/>
              </a:ext>
            </a:extLst>
          </p:cNvPr>
          <p:cNvCxnSpPr>
            <a:cxnSpLocks/>
          </p:cNvCxnSpPr>
          <p:nvPr/>
        </p:nvCxnSpPr>
        <p:spPr bwMode="auto">
          <a:xfrm flipH="1" flipV="1">
            <a:off x="1028065" y="2989977"/>
            <a:ext cx="881780" cy="617729"/>
          </a:xfrm>
          <a:prstGeom prst="line">
            <a:avLst/>
          </a:prstGeom>
          <a:solidFill>
            <a:srgbClr val="CC99FF"/>
          </a:solidFill>
          <a:ln w="57150" cap="flat" cmpd="sng" algn="ctr">
            <a:solidFill>
              <a:srgbClr val="144989"/>
            </a:solidFill>
            <a:prstDash val="solid"/>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6" name="Rectangle 105">
            <a:extLst>
              <a:ext uri="{FF2B5EF4-FFF2-40B4-BE49-F238E27FC236}">
                <a16:creationId xmlns:a16="http://schemas.microsoft.com/office/drawing/2014/main" id="{CD832545-19EE-3B46-82F9-3334EF498170}"/>
              </a:ext>
            </a:extLst>
          </p:cNvPr>
          <p:cNvSpPr/>
          <p:nvPr/>
        </p:nvSpPr>
        <p:spPr bwMode="auto">
          <a:xfrm>
            <a:off x="1787543" y="3555350"/>
            <a:ext cx="673415" cy="438353"/>
          </a:xfrm>
          <a:prstGeom prst="rect">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wrap="none" anchor="ctr"/>
          <a:lstStyle/>
          <a:p>
            <a:pPr algn="ctr">
              <a:defRPr/>
            </a:pPr>
            <a:r>
              <a:rPr lang="en-US" sz="825" dirty="0">
                <a:solidFill>
                  <a:srgbClr val="1F497D"/>
                </a:solidFill>
                <a:latin typeface="Calibri"/>
                <a:cs typeface="Calibri"/>
              </a:rPr>
              <a:t>Applications</a:t>
            </a:r>
          </a:p>
        </p:txBody>
      </p:sp>
      <p:sp>
        <p:nvSpPr>
          <p:cNvPr id="58" name="Rounded Rectangle 57">
            <a:extLst>
              <a:ext uri="{FF2B5EF4-FFF2-40B4-BE49-F238E27FC236}">
                <a16:creationId xmlns:a16="http://schemas.microsoft.com/office/drawing/2014/main" id="{AB3C0B4C-7020-D542-A07A-66356BF559E0}"/>
              </a:ext>
            </a:extLst>
          </p:cNvPr>
          <p:cNvSpPr/>
          <p:nvPr/>
        </p:nvSpPr>
        <p:spPr>
          <a:xfrm>
            <a:off x="332062" y="2557711"/>
            <a:ext cx="839857" cy="450945"/>
          </a:xfrm>
          <a:prstGeom prst="roundRect">
            <a:avLst/>
          </a:prstGeom>
          <a:solidFill>
            <a:srgbClr val="6DCCDE"/>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5" name="Can 94">
            <a:extLst>
              <a:ext uri="{FF2B5EF4-FFF2-40B4-BE49-F238E27FC236}">
                <a16:creationId xmlns:a16="http://schemas.microsoft.com/office/drawing/2014/main" id="{E7E045AF-6936-C04E-91A5-2B44859EA3DC}"/>
              </a:ext>
            </a:extLst>
          </p:cNvPr>
          <p:cNvSpPr/>
          <p:nvPr/>
        </p:nvSpPr>
        <p:spPr>
          <a:xfrm>
            <a:off x="449080" y="26665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6" name="Can 95">
            <a:extLst>
              <a:ext uri="{FF2B5EF4-FFF2-40B4-BE49-F238E27FC236}">
                <a16:creationId xmlns:a16="http://schemas.microsoft.com/office/drawing/2014/main" id="{AF15092B-2A3B-5E40-8305-980919488E63}"/>
              </a:ext>
            </a:extLst>
          </p:cNvPr>
          <p:cNvSpPr/>
          <p:nvPr/>
        </p:nvSpPr>
        <p:spPr>
          <a:xfrm>
            <a:off x="696304" y="26307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7" name="Can 96">
            <a:extLst>
              <a:ext uri="{FF2B5EF4-FFF2-40B4-BE49-F238E27FC236}">
                <a16:creationId xmlns:a16="http://schemas.microsoft.com/office/drawing/2014/main" id="{F6BECCA9-9BCA-D240-AE3C-08AAFC77D591}"/>
              </a:ext>
            </a:extLst>
          </p:cNvPr>
          <p:cNvSpPr/>
          <p:nvPr/>
        </p:nvSpPr>
        <p:spPr>
          <a:xfrm>
            <a:off x="601480" y="2818950"/>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8" name="Can 97">
            <a:extLst>
              <a:ext uri="{FF2B5EF4-FFF2-40B4-BE49-F238E27FC236}">
                <a16:creationId xmlns:a16="http://schemas.microsoft.com/office/drawing/2014/main" id="{7F11209D-C7F5-B645-873B-BD64E9DB73ED}"/>
              </a:ext>
            </a:extLst>
          </p:cNvPr>
          <p:cNvSpPr/>
          <p:nvPr/>
        </p:nvSpPr>
        <p:spPr>
          <a:xfrm>
            <a:off x="848704" y="278318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7" name="Cloud 56">
            <a:extLst>
              <a:ext uri="{FF2B5EF4-FFF2-40B4-BE49-F238E27FC236}">
                <a16:creationId xmlns:a16="http://schemas.microsoft.com/office/drawing/2014/main" id="{2A3D4C73-4B8B-9E49-A948-FC45BDD0F00D}"/>
              </a:ext>
            </a:extLst>
          </p:cNvPr>
          <p:cNvSpPr/>
          <p:nvPr/>
        </p:nvSpPr>
        <p:spPr bwMode="auto">
          <a:xfrm>
            <a:off x="1265498" y="2352916"/>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15" name="Can 14">
            <a:extLst>
              <a:ext uri="{FF2B5EF4-FFF2-40B4-BE49-F238E27FC236}">
                <a16:creationId xmlns:a16="http://schemas.microsoft.com/office/drawing/2014/main" id="{76C2CDE6-849E-5446-9F12-268CADCFCF72}"/>
              </a:ext>
            </a:extLst>
          </p:cNvPr>
          <p:cNvSpPr/>
          <p:nvPr/>
        </p:nvSpPr>
        <p:spPr>
          <a:xfrm>
            <a:off x="1424639" y="2504326"/>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99" name="Can 98">
            <a:extLst>
              <a:ext uri="{FF2B5EF4-FFF2-40B4-BE49-F238E27FC236}">
                <a16:creationId xmlns:a16="http://schemas.microsoft.com/office/drawing/2014/main" id="{454631DE-03C1-EF4B-A52C-478214C1D8F1}"/>
              </a:ext>
            </a:extLst>
          </p:cNvPr>
          <p:cNvSpPr/>
          <p:nvPr/>
        </p:nvSpPr>
        <p:spPr>
          <a:xfrm>
            <a:off x="1511815" y="2419064"/>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59" name="Cloud 58">
            <a:extLst>
              <a:ext uri="{FF2B5EF4-FFF2-40B4-BE49-F238E27FC236}">
                <a16:creationId xmlns:a16="http://schemas.microsoft.com/office/drawing/2014/main" id="{866C3F32-2FD1-0548-83E6-40BCC036F1A4}"/>
              </a:ext>
            </a:extLst>
          </p:cNvPr>
          <p:cNvSpPr/>
          <p:nvPr/>
        </p:nvSpPr>
        <p:spPr bwMode="auto">
          <a:xfrm>
            <a:off x="217054" y="3203214"/>
            <a:ext cx="757453" cy="450945"/>
          </a:xfrm>
          <a:prstGeom prst="cloud">
            <a:avLst/>
          </a:prstGeom>
          <a:solidFill>
            <a:srgbClr val="FFFFFF"/>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sp>
        <p:nvSpPr>
          <p:cNvPr id="94" name="Can 93">
            <a:extLst>
              <a:ext uri="{FF2B5EF4-FFF2-40B4-BE49-F238E27FC236}">
                <a16:creationId xmlns:a16="http://schemas.microsoft.com/office/drawing/2014/main" id="{DDCA5CCD-7AE1-0F41-93FF-60528A1B87B0}"/>
              </a:ext>
            </a:extLst>
          </p:cNvPr>
          <p:cNvSpPr/>
          <p:nvPr/>
        </p:nvSpPr>
        <p:spPr>
          <a:xfrm>
            <a:off x="518801" y="3343172"/>
            <a:ext cx="153958" cy="171027"/>
          </a:xfrm>
          <a:prstGeom prst="ca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n w="0"/>
              <a:solidFill>
                <a:schemeClr val="accent6">
                  <a:lumMod val="50000"/>
                </a:schemeClr>
              </a:solidFill>
              <a:effectLst>
                <a:outerShdw blurRad="38100" dist="19050" dir="2700000" algn="tl" rotWithShape="0">
                  <a:schemeClr val="dk1">
                    <a:alpha val="40000"/>
                  </a:schemeClr>
                </a:outerShdw>
              </a:effectLst>
            </a:endParaRPr>
          </a:p>
        </p:txBody>
      </p:sp>
      <p:sp>
        <p:nvSpPr>
          <p:cNvPr id="107" name="Can 106">
            <a:extLst>
              <a:ext uri="{FF2B5EF4-FFF2-40B4-BE49-F238E27FC236}">
                <a16:creationId xmlns:a16="http://schemas.microsoft.com/office/drawing/2014/main" id="{14F3C386-F025-B342-A18B-A5C9F8710260}"/>
              </a:ext>
            </a:extLst>
          </p:cNvPr>
          <p:cNvSpPr/>
          <p:nvPr/>
        </p:nvSpPr>
        <p:spPr bwMode="auto">
          <a:xfrm>
            <a:off x="1789617" y="2422170"/>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08" name="Straight Connector 107">
            <a:extLst>
              <a:ext uri="{FF2B5EF4-FFF2-40B4-BE49-F238E27FC236}">
                <a16:creationId xmlns:a16="http://schemas.microsoft.com/office/drawing/2014/main" id="{A11A96BA-A5AF-2049-BF1C-37B998F50DC4}"/>
              </a:ext>
            </a:extLst>
          </p:cNvPr>
          <p:cNvCxnSpPr>
            <a:cxnSpLocks/>
            <a:stCxn id="76" idx="2"/>
            <a:endCxn id="107" idx="4"/>
          </p:cNvCxnSpPr>
          <p:nvPr/>
        </p:nvCxnSpPr>
        <p:spPr bwMode="auto">
          <a:xfrm flipH="1" flipV="1">
            <a:off x="1903870" y="2496960"/>
            <a:ext cx="1421675" cy="1266280"/>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09" name="Can 108">
            <a:extLst>
              <a:ext uri="{FF2B5EF4-FFF2-40B4-BE49-F238E27FC236}">
                <a16:creationId xmlns:a16="http://schemas.microsoft.com/office/drawing/2014/main" id="{B1F7D892-B03A-CA43-A346-8A815528D070}"/>
              </a:ext>
            </a:extLst>
          </p:cNvPr>
          <p:cNvSpPr/>
          <p:nvPr/>
        </p:nvSpPr>
        <p:spPr bwMode="auto">
          <a:xfrm>
            <a:off x="740809" y="3277699"/>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10" name="Straight Connector 109">
            <a:extLst>
              <a:ext uri="{FF2B5EF4-FFF2-40B4-BE49-F238E27FC236}">
                <a16:creationId xmlns:a16="http://schemas.microsoft.com/office/drawing/2014/main" id="{6D4D35E2-40D9-864C-83E7-60965F19C2DD}"/>
              </a:ext>
            </a:extLst>
          </p:cNvPr>
          <p:cNvCxnSpPr>
            <a:cxnSpLocks/>
            <a:endCxn id="109" idx="4"/>
          </p:cNvCxnSpPr>
          <p:nvPr/>
        </p:nvCxnSpPr>
        <p:spPr bwMode="auto">
          <a:xfrm flipH="1" flipV="1">
            <a:off x="855062" y="3352489"/>
            <a:ext cx="2435770" cy="398766"/>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111" name="Can 110">
            <a:extLst>
              <a:ext uri="{FF2B5EF4-FFF2-40B4-BE49-F238E27FC236}">
                <a16:creationId xmlns:a16="http://schemas.microsoft.com/office/drawing/2014/main" id="{0E625007-D947-E34F-96A7-A75B71580D12}"/>
              </a:ext>
            </a:extLst>
          </p:cNvPr>
          <p:cNvSpPr/>
          <p:nvPr/>
        </p:nvSpPr>
        <p:spPr bwMode="auto">
          <a:xfrm>
            <a:off x="931177" y="2600563"/>
            <a:ext cx="114253" cy="149580"/>
          </a:xfrm>
          <a:prstGeom prst="can">
            <a:avLst/>
          </a:prstGeom>
          <a:solidFill>
            <a:srgbClr val="FF6600"/>
          </a:solidFill>
          <a:ln>
            <a:solidFill>
              <a:srgbClr val="144989"/>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sz="1050" dirty="0">
              <a:solidFill>
                <a:srgbClr val="1F497D"/>
              </a:solidFill>
              <a:latin typeface="Calibri"/>
              <a:cs typeface="Calibri"/>
            </a:endParaRPr>
          </a:p>
        </p:txBody>
      </p:sp>
      <p:cxnSp>
        <p:nvCxnSpPr>
          <p:cNvPr id="112" name="Straight Connector 111">
            <a:extLst>
              <a:ext uri="{FF2B5EF4-FFF2-40B4-BE49-F238E27FC236}">
                <a16:creationId xmlns:a16="http://schemas.microsoft.com/office/drawing/2014/main" id="{049F7804-C017-7F42-B2A1-9C8B5445B3FD}"/>
              </a:ext>
            </a:extLst>
          </p:cNvPr>
          <p:cNvCxnSpPr>
            <a:cxnSpLocks/>
          </p:cNvCxnSpPr>
          <p:nvPr/>
        </p:nvCxnSpPr>
        <p:spPr bwMode="auto">
          <a:xfrm flipH="1" flipV="1">
            <a:off x="925936" y="2665643"/>
            <a:ext cx="2380975" cy="1064112"/>
          </a:xfrm>
          <a:prstGeom prst="line">
            <a:avLst/>
          </a:prstGeom>
          <a:solidFill>
            <a:srgbClr val="CC99FF"/>
          </a:solidFill>
          <a:ln w="57150" cap="flat" cmpd="sng" algn="ctr">
            <a:solidFill>
              <a:srgbClr val="FF6600"/>
            </a:solidFill>
            <a:prstDash val="sysDash"/>
            <a:round/>
            <a:headEnd type="none" w="med" len="med"/>
            <a:tailEnd type="none"/>
          </a:ln>
          <a:effectLst/>
          <a:extLst>
            <a:ext uri="{AF507438-7753-43e0-B8FC-AC1667EBCBE1}">
              <a14:hiddenEffects xmlns:a14="http://schemas.microsoft.com/office/drawing/2010/main" xmlns="">
                <a:effectLst>
                  <a:outerShdw blurRad="63500" dist="35921" dir="2700000" algn="ctr" rotWithShape="0">
                    <a:schemeClr val="bg2"/>
                  </a:outerShdw>
                </a:effectLst>
              </a14:hiddenEffects>
            </a:ext>
          </a:extLst>
        </p:spPr>
      </p:cxnSp>
      <p:sp>
        <p:nvSpPr>
          <p:cNvPr id="60" name="TextBox 59">
            <a:extLst>
              <a:ext uri="{FF2B5EF4-FFF2-40B4-BE49-F238E27FC236}">
                <a16:creationId xmlns:a16="http://schemas.microsoft.com/office/drawing/2014/main" id="{AD1B5190-F44E-8548-8B66-401AEFAF1EE6}"/>
              </a:ext>
            </a:extLst>
          </p:cNvPr>
          <p:cNvSpPr txBox="1"/>
          <p:nvPr/>
        </p:nvSpPr>
        <p:spPr>
          <a:xfrm>
            <a:off x="2362380" y="993246"/>
            <a:ext cx="1655152" cy="523220"/>
          </a:xfrm>
          <a:prstGeom prst="rect">
            <a:avLst/>
          </a:prstGeom>
          <a:noFill/>
        </p:spPr>
        <p:txBody>
          <a:bodyPr wrap="square" rtlCol="0">
            <a:spAutoFit/>
          </a:bodyPr>
          <a:lstStyle/>
          <a:p>
            <a:r>
              <a:rPr lang="en-US" dirty="0"/>
              <a:t>New applications deployed to cloud</a:t>
            </a:r>
          </a:p>
        </p:txBody>
      </p:sp>
    </p:spTree>
    <p:extLst>
      <p:ext uri="{BB962C8B-B14F-4D97-AF65-F5344CB8AC3E}">
        <p14:creationId xmlns:p14="http://schemas.microsoft.com/office/powerpoint/2010/main" val="3360137114"/>
      </p:ext>
    </p:extLst>
  </p:cSld>
  <p:clrMapOvr>
    <a:masterClrMapping/>
  </p:clrMapOvr>
  <p:transition spd="med">
    <p:fade/>
  </p:transition>
</p:sld>
</file>

<file path=ppt/theme/theme1.xml><?xml version="1.0" encoding="utf-8"?>
<a:theme xmlns:a="http://schemas.openxmlformats.org/drawingml/2006/main" name="1_simple-light-2">
  <a:themeElements>
    <a:clrScheme name="Hyperledger">
      <a:dk1>
        <a:srgbClr val="FFFFFF"/>
      </a:dk1>
      <a:lt1>
        <a:srgbClr val="595959"/>
      </a:lt1>
      <a:dk2>
        <a:srgbClr val="FFFFFF"/>
      </a:dk2>
      <a:lt2>
        <a:srgbClr val="595959"/>
      </a:lt2>
      <a:accent1>
        <a:srgbClr val="00B0F0"/>
      </a:accent1>
      <a:accent2>
        <a:srgbClr val="595959"/>
      </a:accent2>
      <a:accent3>
        <a:srgbClr val="00B0F0"/>
      </a:accent3>
      <a:accent4>
        <a:srgbClr val="595959"/>
      </a:accent4>
      <a:accent5>
        <a:srgbClr val="00B0F0"/>
      </a:accent5>
      <a:accent6>
        <a:srgbClr val="595959"/>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DCCDE"/>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smtClean="0">
            <a:ln w="0"/>
            <a:solidFill>
              <a:schemeClr val="accent6">
                <a:lumMod val="50000"/>
              </a:schemeClr>
            </a:solidFill>
            <a:effectLst>
              <a:outerShdw blurRad="38100" dist="19050" dir="2700000" algn="tl" rotWithShape="0">
                <a:schemeClr val="dk1">
                  <a:alpha val="40000"/>
                </a:schemeClr>
              </a:outerShdw>
            </a:effectLs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2" id="{06441E7C-8021-F046-AB07-12B4C84FFC7C}" vid="{C9457094-1557-5F42-A439-C21CA9881066}"/>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68011</TotalTime>
  <Words>876</Words>
  <Application>Microsoft Macintosh PowerPoint</Application>
  <PresentationFormat>On-screen Show (16:9)</PresentationFormat>
  <Paragraphs>205</Paragraphs>
  <Slides>18</Slides>
  <Notes>3</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.AppleSystemUIFont</vt:lpstr>
      <vt:lpstr>Amaze</vt:lpstr>
      <vt:lpstr>Arial</vt:lpstr>
      <vt:lpstr>Calibri</vt:lpstr>
      <vt:lpstr>Gill Sans</vt:lpstr>
      <vt:lpstr>Helvetica Light</vt:lpstr>
      <vt:lpstr>Lucida Sans Unicode</vt:lpstr>
      <vt:lpstr>Wingdings</vt:lpstr>
      <vt:lpstr>1_simple-light-2</vt:lpstr>
      <vt:lpstr>wht_background_2017</vt:lpstr>
      <vt:lpstr>Are Data Struggles holding back your AI project? Are you ready for Open Metadata and the CDLA?</vt:lpstr>
      <vt:lpstr>Data challenges are halting AI projects for multiple reasons, and open source developers are looking for solutions. Do you know how to share data sets properly? Just like software, you don't want to put your data sets out in the public domain without proper license protections. The Community Data License Agreement (CDLA) is a key part of the answer.  About 80% of the work with an AI project is collecting and preparing data. Are you having challenges with 'data sprawl' across your company? How about GDPR compliance? An open metadata strategy can help. Open source project Egeria provides the open metadata and governance type system, frameworks, APIs, event payloads and interchange protocols to enable tools, engines and platforms to exchange metadata. Leading project community members bring experience from their roles at Cloudera, IBM, Index Analytics, ING, SAS, and others. Come join this session to learn how to get the best value from data whilst ensuring it is properly governed. </vt:lpstr>
      <vt:lpstr>A hybrid multi-cloud world</vt:lpstr>
      <vt:lpstr>Creating the protected shell</vt:lpstr>
      <vt:lpstr>Using a metadata repository to describe data</vt:lpstr>
      <vt:lpstr>Today’s reality – organizations buy lots of tools</vt:lpstr>
      <vt:lpstr>The value of open, standardized metadata</vt:lpstr>
      <vt:lpstr>ODPi Egeria enables the exchange of metadata between tools from different vendors</vt:lpstr>
      <vt:lpstr>Open metadata ecosystem</vt:lpstr>
      <vt:lpstr>Scale-out, scale down</vt:lpstr>
      <vt:lpstr>Automating governance example</vt:lpstr>
      <vt:lpstr>Using ODPi Egeria …</vt:lpstr>
      <vt:lpstr>The ODPi foundation is part of The Linux Foundation</vt:lpstr>
      <vt:lpstr>Taking the next step with ODPi Egeria</vt:lpstr>
      <vt:lpstr>What do you need to do next?</vt:lpstr>
      <vt:lpstr>A hybrid multi-cloud world</vt:lpstr>
      <vt:lpstr>Community Data License Agreement (CDLA) </vt:lpstr>
      <vt:lpstr>Open forum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 Overview</dc:title>
  <dc:creator>Greg Wallace</dc:creator>
  <cp:lastModifiedBy>Mandy Chessell</cp:lastModifiedBy>
  <cp:revision>780</cp:revision>
  <cp:lastPrinted>2019-02-08T18:53:05Z</cp:lastPrinted>
  <dcterms:modified xsi:type="dcterms:W3CDTF">2019-10-27T21:43:46Z</dcterms:modified>
</cp:coreProperties>
</file>